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69" r:id="rId6"/>
    <p:sldId id="264" r:id="rId7"/>
    <p:sldId id="303" r:id="rId8"/>
    <p:sldId id="314" r:id="rId9"/>
    <p:sldId id="348" r:id="rId10"/>
    <p:sldId id="275" r:id="rId11"/>
    <p:sldId id="276" r:id="rId12"/>
    <p:sldId id="277" r:id="rId13"/>
    <p:sldId id="334" r:id="rId14"/>
    <p:sldId id="278" r:id="rId15"/>
    <p:sldId id="302" r:id="rId16"/>
    <p:sldId id="297" r:id="rId17"/>
    <p:sldId id="280" r:id="rId18"/>
    <p:sldId id="291" r:id="rId19"/>
    <p:sldId id="292" r:id="rId20"/>
    <p:sldId id="289" r:id="rId21"/>
    <p:sldId id="290" r:id="rId22"/>
    <p:sldId id="293" r:id="rId23"/>
    <p:sldId id="294" r:id="rId24"/>
    <p:sldId id="295" r:id="rId25"/>
    <p:sldId id="296" r:id="rId26"/>
    <p:sldId id="299" r:id="rId27"/>
  </p:sldIdLst>
  <p:sldSz cx="18288000" cy="10287000"/>
  <p:notesSz cx="6858000" cy="9144000"/>
  <p:embeddedFontLst>
    <p:embeddedFont>
      <p:font typeface="Calibri" panose="020F0502020204030204"/>
      <p:regular r:id="rId32"/>
      <p:bold r:id="rId33"/>
      <p:italic r:id="rId34"/>
      <p:boldItalic r:id="rId35"/>
    </p:embeddedFont>
    <p:embeddedFont>
      <p:font typeface="Gabriola" panose="04040605051002020D02" charset="0"/>
      <p:regular r:id="rId36"/>
    </p:embeddedFont>
    <p:embeddedFont>
      <p:font typeface="Lato" panose="020F0502020204030203"/>
      <p:regular r:id="rId37"/>
      <p:bold r:id="rId38"/>
      <p:italic r:id="rId39"/>
      <p:boldItalic r:id="rId40"/>
    </p:embeddedFont>
    <p:embeddedFont>
      <p:font typeface="Bahnschrift" panose="020B0502040204020203"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087" userDrawn="1">
          <p15:clr>
            <a:srgbClr val="000000"/>
          </p15:clr>
        </p15:guide>
        <p15:guide id="2" pos="2832" userDrawn="1">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PS"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68DB"/>
    <a:srgbClr val="1C5739"/>
    <a:srgbClr val="0095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087"/>
        <p:guide pos="2832"/>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86" name="Google Shape;86;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0" name="Google Shape;110;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1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0" name="Shape 70"/>
        <p:cNvGrpSpPr/>
        <p:nvPr/>
      </p:nvGrpSpPr>
      <p:grpSpPr>
        <a:xfrm>
          <a:off x="0" y="0"/>
          <a:ext cx="0" cy="0"/>
          <a:chOff x="0" y="0"/>
          <a:chExt cx="0" cy="0"/>
        </a:xfrm>
      </p:grpSpPr>
      <p:sp>
        <p:nvSpPr>
          <p:cNvPr id="71" name="Google Shape;71;p25"/>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73" name="Google Shape;73;p2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76" name="Google Shape;76;p25"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7" name="Shape 77"/>
        <p:cNvGrpSpPr/>
        <p:nvPr/>
      </p:nvGrpSpPr>
      <p:grpSpPr>
        <a:xfrm>
          <a:off x="0" y="0"/>
          <a:ext cx="0" cy="0"/>
          <a:chOff x="0" y="0"/>
          <a:chExt cx="0" cy="0"/>
        </a:xfrm>
      </p:grpSpPr>
      <p:sp>
        <p:nvSpPr>
          <p:cNvPr id="78" name="Google Shape;78;p26"/>
          <p:cNvSpPr txBox="1"/>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80" name="Google Shape;80;p2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83" name="Google Shape;83;p26"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912600" y="594000"/>
            <a:ext cx="16453800" cy="1058400"/>
          </a:xfrm>
        </p:spPr>
        <p:txBody>
          <a:bodyPr wrap="square" lIns="0" tIns="0" rIns="0" bIns="0">
            <a:normAutofit/>
          </a:bodyPr>
          <a:lstStyle>
            <a:lvl1pPr algn="l" fontAlgn="base">
              <a:defRPr sz="4800">
                <a:solidFill>
                  <a:schemeClr val="tx1">
                    <a:lumMod val="85000"/>
                    <a:lumOff val="15000"/>
                  </a:schemeClr>
                </a:solidFill>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17"/>
          <p:cNvSpPr txBox="1"/>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panose="020F0502020204030204"/>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p:txBody>
      </p:sp>
      <p:sp>
        <p:nvSpPr>
          <p:cNvPr id="18" name="Google Shape;18;p17"/>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18"/>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8"/>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4" name="Google Shape;24;p18"/>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8"/>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7" name="Shape 27"/>
        <p:cNvGrpSpPr/>
        <p:nvPr/>
      </p:nvGrpSpPr>
      <p:grpSpPr>
        <a:xfrm>
          <a:off x="0" y="0"/>
          <a:ext cx="0" cy="0"/>
          <a:chOff x="0" y="0"/>
          <a:chExt cx="0" cy="0"/>
        </a:xfrm>
      </p:grpSpPr>
      <p:sp>
        <p:nvSpPr>
          <p:cNvPr id="28" name="Google Shape;28;p19"/>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9"/>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30" name="Google Shape;30;p19"/>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9"/>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0"/>
          <p:cNvSpPr txBox="1"/>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6" name="Google Shape;36;p20"/>
          <p:cNvSpPr txBox="1"/>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p:txBody>
      </p:sp>
      <p:sp>
        <p:nvSpPr>
          <p:cNvPr id="37" name="Google Shape;37;p20"/>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0"/>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1"/>
          <p:cNvSpPr txBox="1"/>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3" name="Google Shape;43;p21"/>
          <p:cNvSpPr txBox="1"/>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4" name="Google Shape;44;p21"/>
          <p:cNvSpPr txBox="1"/>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p:txBody>
      </p:sp>
      <p:sp>
        <p:nvSpPr>
          <p:cNvPr id="45" name="Google Shape;45;p21"/>
          <p:cNvSpPr txBox="1"/>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p:txBody>
      </p:sp>
      <p:sp>
        <p:nvSpPr>
          <p:cNvPr id="46" name="Google Shape;46;p2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p:txBody>
      </p:sp>
      <p:sp>
        <p:nvSpPr>
          <p:cNvPr id="57" name="Google Shape;57;p23"/>
          <p:cNvSpPr txBox="1"/>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58" name="Google Shape;58;p23"/>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61" name="Google Shape;61;p23"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2" name="Shape 62"/>
        <p:cNvGrpSpPr/>
        <p:nvPr/>
      </p:nvGrpSpPr>
      <p:grpSpPr>
        <a:xfrm>
          <a:off x="0" y="0"/>
          <a:ext cx="0" cy="0"/>
          <a:chOff x="0" y="0"/>
          <a:chExt cx="0" cy="0"/>
        </a:xfrm>
      </p:grpSpPr>
      <p:sp>
        <p:nvSpPr>
          <p:cNvPr id="63" name="Google Shape;63;p24"/>
          <p:cNvSpPr txBox="1"/>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panose="020F0502020204030204"/>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p:nvPr>
            <p:ph type="pic" idx="2"/>
          </p:nvPr>
        </p:nvSpPr>
        <p:spPr>
          <a:xfrm>
            <a:off x="1792288" y="612775"/>
            <a:ext cx="5486400" cy="4114800"/>
          </a:xfrm>
          <a:prstGeom prst="rect">
            <a:avLst/>
          </a:prstGeom>
          <a:noFill/>
          <a:ln>
            <a:noFill/>
          </a:ln>
        </p:spPr>
      </p:sp>
      <p:sp>
        <p:nvSpPr>
          <p:cNvPr id="65" name="Google Shape;65;p24"/>
          <p:cNvSpPr txBox="1"/>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p:txBody>
      </p:sp>
      <p:sp>
        <p:nvSpPr>
          <p:cNvPr id="66" name="Google Shape;66;p2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pic>
        <p:nvPicPr>
          <p:cNvPr id="69" name="Google Shape;69;p24"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5"/>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100000"/>
              </a:lnSpc>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12.jpeg"/><Relationship Id="rId4" Type="http://schemas.openxmlformats.org/officeDocument/2006/relationships/tags" Target="../tags/tag20.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tags" Target="../tags/tag24.xml"/><Relationship Id="rId5" Type="http://schemas.openxmlformats.org/officeDocument/2006/relationships/image" Target="../media/image14.webp"/><Relationship Id="rId4" Type="http://schemas.openxmlformats.org/officeDocument/2006/relationships/tags" Target="../tags/tag23.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6.jpeg"/><Relationship Id="rId3" Type="http://schemas.openxmlformats.org/officeDocument/2006/relationships/tags" Target="../tags/tag27.xml"/><Relationship Id="rId2" Type="http://schemas.openxmlformats.org/officeDocument/2006/relationships/image" Target="../media/image3.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17.jpeg"/><Relationship Id="rId2" Type="http://schemas.openxmlformats.org/officeDocument/2006/relationships/tags" Target="../tags/tag28.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8.xml"/><Relationship Id="rId7" Type="http://schemas.openxmlformats.org/officeDocument/2006/relationships/image" Target="../media/image6.png"/><Relationship Id="rId6"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tags" Target="../tags/tag6.xml"/><Relationship Id="rId2" Type="http://schemas.openxmlformats.org/officeDocument/2006/relationships/image" Target="../media/image1.png"/><Relationship Id="rId11" Type="http://schemas.openxmlformats.org/officeDocument/2006/relationships/notesSlide" Target="../notesSlides/notesSlide4.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3.png"/><Relationship Id="rId7" Type="http://schemas.openxmlformats.org/officeDocument/2006/relationships/image" Target="../media/image1.png"/><Relationship Id="rId6" Type="http://schemas.openxmlformats.org/officeDocument/2006/relationships/image" Target="../media/image9.png"/><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3" Type="http://schemas.openxmlformats.org/officeDocument/2006/relationships/notesSlide" Target="../notesSlides/notesSlide6.xml"/><Relationship Id="rId12" Type="http://schemas.openxmlformats.org/officeDocument/2006/relationships/slideLayout" Target="../slideLayouts/slideLayout12.xml"/><Relationship Id="rId11" Type="http://schemas.openxmlformats.org/officeDocument/2006/relationships/tags" Target="../tags/tag16.xml"/><Relationship Id="rId10" Type="http://schemas.openxmlformats.org/officeDocument/2006/relationships/image" Target="../media/image10.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2.xml"/><Relationship Id="rId7" Type="http://schemas.openxmlformats.org/officeDocument/2006/relationships/tags" Target="../tags/tag19.xml"/><Relationship Id="rId6" Type="http://schemas.openxmlformats.org/officeDocument/2006/relationships/image" Target="../media/image11.png"/><Relationship Id="rId5" Type="http://schemas.openxmlformats.org/officeDocument/2006/relationships/tags" Target="../tags/tag18.xml"/><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87" name="Shape 87"/>
        <p:cNvGrpSpPr/>
        <p:nvPr/>
      </p:nvGrpSpPr>
      <p:grpSpPr>
        <a:xfrm>
          <a:off x="0" y="0"/>
          <a:ext cx="0" cy="0"/>
          <a:chOff x="0" y="0"/>
          <a:chExt cx="0" cy="0"/>
        </a:xfrm>
      </p:grpSpPr>
      <p:grpSp>
        <p:nvGrpSpPr>
          <p:cNvPr id="88" name="Google Shape;88;p1"/>
          <p:cNvGrpSpPr/>
          <p:nvPr/>
        </p:nvGrpSpPr>
        <p:grpSpPr>
          <a:xfrm>
            <a:off x="-1543050" y="-497256"/>
            <a:ext cx="3086120" cy="10784517"/>
            <a:chOff x="0" y="-19050"/>
            <a:chExt cx="812800" cy="2995200"/>
          </a:xfrm>
        </p:grpSpPr>
        <p:sp>
          <p:nvSpPr>
            <p:cNvPr id="89" name="Google Shape;89;p1"/>
            <p:cNvSpPr/>
            <p:nvPr/>
          </p:nvSpPr>
          <p:spPr>
            <a:xfrm>
              <a:off x="0" y="119055"/>
              <a:ext cx="812800" cy="2857061"/>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90" name="Google Shape;90;p1"/>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1" name="Google Shape;91;p1"/>
          <p:cNvSpPr/>
          <p:nvPr/>
        </p:nvSpPr>
        <p:spPr>
          <a:xfrm>
            <a:off x="16384715" y="9009597"/>
            <a:ext cx="1903286" cy="1275980"/>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grpSp>
        <p:nvGrpSpPr>
          <p:cNvPr id="92" name="Google Shape;92;p1"/>
          <p:cNvGrpSpPr/>
          <p:nvPr/>
        </p:nvGrpSpPr>
        <p:grpSpPr>
          <a:xfrm>
            <a:off x="1227773" y="4083810"/>
            <a:ext cx="110605" cy="2898805"/>
            <a:chOff x="0" y="-19050"/>
            <a:chExt cx="26400" cy="691905"/>
          </a:xfrm>
        </p:grpSpPr>
        <p:sp>
          <p:nvSpPr>
            <p:cNvPr id="93" name="Google Shape;93;p1"/>
            <p:cNvSpPr/>
            <p:nvPr/>
          </p:nvSpPr>
          <p:spPr>
            <a:xfrm>
              <a:off x="0" y="0"/>
              <a:ext cx="26312" cy="672855"/>
            </a:xfrm>
            <a:custGeom>
              <a:avLst/>
              <a:gdLst/>
              <a:ahLst/>
              <a:cxnLst/>
              <a:rect l="l" t="t" r="r" b="b"/>
              <a:pathLst>
                <a:path w="26312" h="672855" extrusionOk="0">
                  <a:moveTo>
                    <a:pt x="0" y="0"/>
                  </a:moveTo>
                  <a:lnTo>
                    <a:pt x="26312" y="0"/>
                  </a:lnTo>
                  <a:lnTo>
                    <a:pt x="26312" y="672855"/>
                  </a:lnTo>
                  <a:lnTo>
                    <a:pt x="0" y="672855"/>
                  </a:lnTo>
                  <a:close/>
                </a:path>
              </a:pathLst>
            </a:custGeom>
            <a:solidFill>
              <a:srgbClr val="FFFFFF"/>
            </a:solidFill>
            <a:ln>
              <a:noFill/>
            </a:ln>
          </p:spPr>
        </p:sp>
        <p:sp>
          <p:nvSpPr>
            <p:cNvPr id="94" name="Google Shape;94;p1"/>
            <p:cNvSpPr txBox="1"/>
            <p:nvPr/>
          </p:nvSpPr>
          <p:spPr>
            <a:xfrm>
              <a:off x="0" y="-19050"/>
              <a:ext cx="26400" cy="6918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5" name="Google Shape;95;p1"/>
          <p:cNvSpPr txBox="1"/>
          <p:nvPr/>
        </p:nvSpPr>
        <p:spPr>
          <a:xfrm>
            <a:off x="1725930" y="1107440"/>
            <a:ext cx="13276580" cy="2297430"/>
          </a:xfrm>
          <a:prstGeom prst="rect">
            <a:avLst/>
          </a:prstGeom>
          <a:noFill/>
          <a:ln>
            <a:noFill/>
          </a:ln>
        </p:spPr>
        <p:txBody>
          <a:bodyPr spcFirstLastPara="1" wrap="square" lIns="0" tIns="0" rIns="0" bIns="0" anchor="t" anchorCtr="0">
            <a:noAutofit/>
          </a:bodyPr>
          <a:lstStyle/>
          <a:p>
            <a:pPr marL="0" marR="0" lvl="0" indent="0" algn="ctr" rtl="0">
              <a:lnSpc>
                <a:spcPct val="134000"/>
              </a:lnSpc>
              <a:spcBef>
                <a:spcPts val="0"/>
              </a:spcBef>
              <a:spcAft>
                <a:spcPts val="0"/>
              </a:spcAft>
              <a:buClr>
                <a:srgbClr val="000000"/>
              </a:buClr>
              <a:buSzPts val="8800"/>
              <a:buFont typeface="Arial" panose="020B0604020202020204"/>
              <a:buNone/>
            </a:pPr>
            <a:r>
              <a:rPr lang="en-US" sz="7200" b="1">
                <a:solidFill>
                  <a:srgbClr val="1C5739"/>
                </a:solidFill>
                <a:latin typeface="Gabriola" panose="04040605051002020D02" charset="0"/>
                <a:cs typeface="Gabriola" panose="04040605051002020D02" charset="0"/>
              </a:rPr>
              <a:t>Smart Monitoring Systems for Autonomous Vehicles Using IoT</a:t>
            </a:r>
            <a:endParaRPr lang="en-US" sz="7200" b="1">
              <a:solidFill>
                <a:srgbClr val="1C5739"/>
              </a:solidFill>
              <a:latin typeface="Gabriola" panose="04040605051002020D02" charset="0"/>
              <a:cs typeface="Gabriola" panose="04040605051002020D02" charset="0"/>
            </a:endParaRPr>
          </a:p>
        </p:txBody>
      </p:sp>
      <p:sp>
        <p:nvSpPr>
          <p:cNvPr id="96" name="Google Shape;96;p1"/>
          <p:cNvSpPr/>
          <p:nvPr/>
        </p:nvSpPr>
        <p:spPr>
          <a:xfrm>
            <a:off x="-1439055" y="65637"/>
            <a:ext cx="2883478" cy="1958238"/>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a:stretch>
          </a:blipFill>
          <a:ln>
            <a:noFill/>
          </a:ln>
        </p:spPr>
      </p:sp>
      <p:sp>
        <p:nvSpPr>
          <p:cNvPr id="97" name="Google Shape;97;p1" descr="RCSS Logo (Autonomou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8" name="Google Shape;98;p1" descr="RCSS Logo (Autonomou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99" name="Google Shape;99;p1"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0" name="Google Shape;100;p1"/>
          <p:cNvSpPr/>
          <p:nvPr/>
        </p:nvSpPr>
        <p:spPr>
          <a:xfrm>
            <a:off x="1867771" y="5525449"/>
            <a:ext cx="12644400" cy="45218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Name of Candidate :</a:t>
            </a:r>
            <a:r>
              <a:rPr lang="en-US" sz="3200" b="1">
                <a:solidFill>
                  <a:srgbClr val="336600"/>
                </a:solidFill>
                <a:latin typeface="Lato" panose="020F0502020204030203"/>
                <a:ea typeface="Lato" panose="020F0502020204030203"/>
                <a:cs typeface="Lato" panose="020F0502020204030203"/>
                <a:sym typeface="Lato" panose="020F0502020204030203"/>
              </a:rPr>
              <a:t> </a:t>
            </a:r>
            <a:r>
              <a:rPr lang="en-IN" altLang="en-US" sz="3200" b="1">
                <a:solidFill>
                  <a:srgbClr val="336600"/>
                </a:solidFill>
                <a:latin typeface="Lato" panose="020F0502020204030203"/>
                <a:ea typeface="Lato" panose="020F0502020204030203"/>
                <a:cs typeface="Lato" panose="020F0502020204030203"/>
                <a:sym typeface="Lato" panose="020F0502020204030203"/>
              </a:rPr>
              <a:t>MUHAMMAD ANSHAD P A</a:t>
            </a:r>
            <a:endParaRPr lang="en-US" sz="3200" b="1">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Register No : 232040</a:t>
            </a:r>
            <a:r>
              <a:rPr lang="en-IN" altLang="en-US" sz="3200" b="1" i="0" u="none" strike="noStrike" cap="none">
                <a:solidFill>
                  <a:srgbClr val="336600"/>
                </a:solidFill>
                <a:latin typeface="Lato" panose="020F0502020204030203"/>
                <a:ea typeface="Lato" panose="020F0502020204030203"/>
                <a:cs typeface="Lato" panose="020F0502020204030203"/>
                <a:sym typeface="Lato" panose="020F0502020204030203"/>
              </a:rPr>
              <a:t>36</a:t>
            </a:r>
            <a:b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br>
            <a:br>
              <a:rPr lang="en-US" sz="3200" b="0" i="0" u="none" strike="noStrike" cap="none">
                <a:solidFill>
                  <a:srgbClr val="336600"/>
                </a:solidFill>
                <a:latin typeface="Lato" panose="020F0502020204030203"/>
                <a:ea typeface="Lato" panose="020F0502020204030203"/>
                <a:cs typeface="Lato" panose="020F0502020204030203"/>
                <a:sym typeface="Lato" panose="020F0502020204030203"/>
              </a:rPr>
            </a:b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Date : </a:t>
            </a:r>
            <a:r>
              <a:rPr lang="en-US" sz="3200" b="1">
                <a:solidFill>
                  <a:srgbClr val="336600"/>
                </a:solidFill>
                <a:latin typeface="Lato" panose="020F0502020204030203"/>
                <a:ea typeface="Lato" panose="020F0502020204030203"/>
                <a:cs typeface="Lato" panose="020F0502020204030203"/>
                <a:sym typeface="Lato" panose="020F0502020204030203"/>
              </a:rPr>
              <a:t> 2</a:t>
            </a:r>
            <a:r>
              <a:rPr lang="en-IN" altLang="en-US" sz="3200" b="1">
                <a:solidFill>
                  <a:srgbClr val="336600"/>
                </a:solidFill>
                <a:latin typeface="Lato" panose="020F0502020204030203"/>
                <a:ea typeface="Lato" panose="020F0502020204030203"/>
                <a:cs typeface="Lato" panose="020F0502020204030203"/>
                <a:sym typeface="Lato" panose="020F0502020204030203"/>
              </a:rPr>
              <a:t>7</a:t>
            </a:r>
            <a:r>
              <a:rPr lang="en-US" sz="3200" b="1">
                <a:solidFill>
                  <a:srgbClr val="336600"/>
                </a:solidFill>
                <a:latin typeface="Lato" panose="020F0502020204030203"/>
                <a:ea typeface="Lato" panose="020F0502020204030203"/>
                <a:cs typeface="Lato" panose="020F0502020204030203"/>
                <a:sym typeface="Lato" panose="020F0502020204030203"/>
              </a:rPr>
              <a:t>-11-2024</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Venue : RCSS</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Programme : MCA </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r>
              <a:rPr lang="en-US" sz="3200" b="1" i="0" u="none" strike="noStrike" cap="none">
                <a:solidFill>
                  <a:srgbClr val="336600"/>
                </a:solidFill>
                <a:latin typeface="Lato" panose="020F0502020204030203"/>
                <a:ea typeface="Lato" panose="020F0502020204030203"/>
                <a:cs typeface="Lato" panose="020F0502020204030203"/>
                <a:sym typeface="Lato" panose="020F0502020204030203"/>
              </a:rPr>
              <a:t>Batch : 2022-2024</a:t>
            </a: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a:p>
            <a:pPr marL="0" marR="0" lvl="0" indent="0" algn="l" rtl="0">
              <a:lnSpc>
                <a:spcPct val="100000"/>
              </a:lnSpc>
              <a:spcBef>
                <a:spcPts val="0"/>
              </a:spcBef>
              <a:spcAft>
                <a:spcPts val="0"/>
              </a:spcAft>
              <a:buClr>
                <a:srgbClr val="000000"/>
              </a:buClr>
              <a:buSzPts val="3200"/>
              <a:buFont typeface="Arial" panose="020B0604020202020204"/>
              <a:buNone/>
            </a:pPr>
            <a:endParaRPr sz="3200" b="0" i="0" u="none" strike="noStrike" cap="none">
              <a:solidFill>
                <a:srgbClr val="336600"/>
              </a:solidFill>
              <a:latin typeface="Lato" panose="020F0502020204030203"/>
              <a:ea typeface="Lato" panose="020F0502020204030203"/>
              <a:cs typeface="Lato" panose="020F0502020204030203"/>
              <a:sym typeface="Lato" panose="020F05020202040302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pic>
        <p:nvPicPr>
          <p:cNvPr id="24" name="图片 23" descr="E:\MCA\Semesters\SEM_4\Seminar_Smart Monitoring Systems for Autonomous Vehicles Using IoT\ppt\cnn.jpgcnn"/>
          <p:cNvPicPr>
            <a:picLocks noChangeAspect="1"/>
          </p:cNvPicPr>
          <p:nvPr>
            <p:custDataLst>
              <p:tags r:id="rId4"/>
            </p:custDataLst>
          </p:nvPr>
        </p:nvPicPr>
        <p:blipFill rotWithShape="1">
          <a:blip r:embed="rId5"/>
          <a:srcRect t="7035" b="7035"/>
          <a:stretch>
            <a:fillRect/>
          </a:stretch>
        </p:blipFill>
        <p:spPr>
          <a:xfrm>
            <a:off x="5090795" y="2626995"/>
            <a:ext cx="10962640" cy="5299075"/>
          </a:xfrm>
          <a:custGeom>
            <a:avLst/>
            <a:gdLst>
              <a:gd name="connsiteX0" fmla="*/ 0 w 6884130"/>
              <a:gd name="connsiteY0" fmla="*/ 0 h 2935140"/>
              <a:gd name="connsiteX1" fmla="*/ 6884130 w 6884130"/>
              <a:gd name="connsiteY1" fmla="*/ 0 h 2935140"/>
              <a:gd name="connsiteX2" fmla="*/ 6884130 w 6884130"/>
              <a:gd name="connsiteY2" fmla="*/ 2935140 h 2935140"/>
              <a:gd name="connsiteX3" fmla="*/ 0 w 6884130"/>
              <a:gd name="connsiteY3" fmla="*/ 2935140 h 2935140"/>
            </a:gdLst>
            <a:ahLst/>
            <a:cxnLst>
              <a:cxn ang="0">
                <a:pos x="connsiteX0" y="connsiteY0"/>
              </a:cxn>
              <a:cxn ang="0">
                <a:pos x="connsiteX1" y="connsiteY1"/>
              </a:cxn>
              <a:cxn ang="0">
                <a:pos x="connsiteX2" y="connsiteY2"/>
              </a:cxn>
              <a:cxn ang="0">
                <a:pos x="connsiteX3" y="connsiteY3"/>
              </a:cxn>
            </a:cxnLst>
            <a:rect l="l" t="t" r="r" b="b"/>
            <a:pathLst>
              <a:path w="6884130" h="2935140">
                <a:moveTo>
                  <a:pt x="0" y="0"/>
                </a:moveTo>
                <a:lnTo>
                  <a:pt x="6884130" y="0"/>
                </a:lnTo>
                <a:lnTo>
                  <a:pt x="6884130" y="2935140"/>
                </a:lnTo>
                <a:lnTo>
                  <a:pt x="0" y="2935140"/>
                </a:lnTo>
                <a:close/>
              </a:path>
            </a:pathLst>
          </a:custGeom>
          <a:ln w="6350" cap="flat" cmpd="sng" algn="ctr">
            <a:solidFill>
              <a:schemeClr val="dk1">
                <a:lumMod val="40000"/>
                <a:lumOff val="60000"/>
                <a:alpha val="50000"/>
              </a:schemeClr>
            </a:solidFill>
            <a:prstDash val="solid"/>
            <a:round/>
            <a:headEnd type="none" w="med" len="med"/>
            <a:tailEnd type="none" w="med" len="med"/>
          </a:ln>
        </p:spPr>
      </p:pic>
      <p:sp>
        <p:nvSpPr>
          <p:cNvPr id="25" name="矩形 2"/>
          <p:cNvSpPr/>
          <p:nvPr>
            <p:custDataLst>
              <p:tags r:id="rId6"/>
            </p:custDataLst>
          </p:nvPr>
        </p:nvSpPr>
        <p:spPr>
          <a:xfrm>
            <a:off x="1694815" y="2609215"/>
            <a:ext cx="3395980" cy="5317490"/>
          </a:xfrm>
          <a:prstGeom prst="rect">
            <a:avLst/>
          </a:prstGeom>
          <a:solidFill>
            <a:srgbClr val="1C57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sz="2700"/>
          </a:p>
        </p:txBody>
      </p:sp>
      <p:sp>
        <p:nvSpPr>
          <p:cNvPr id="26" name="标题 5"/>
          <p:cNvSpPr>
            <a:spLocks noGrp="1"/>
          </p:cNvSpPr>
          <p:nvPr>
            <p:custDataLst>
              <p:tags r:id="rId7"/>
            </p:custDataLst>
          </p:nvPr>
        </p:nvSpPr>
        <p:spPr>
          <a:xfrm>
            <a:off x="2139315" y="3208020"/>
            <a:ext cx="2604770" cy="3826510"/>
          </a:xfrm>
          <a:prstGeom prst="rect">
            <a:avLst/>
          </a:prstGeom>
          <a:noFill/>
          <a:ln>
            <a:noFill/>
          </a:ln>
        </p:spPr>
        <p:txBody>
          <a:bodyPr wrap="square" lIns="0" tIns="0" rIns="0" bIns="0" anchor="ctr" anchorCtr="0">
            <a:normAutofit fontScale="50000"/>
          </a:bodyPr>
          <a:lstStyle>
            <a:defPPr marR="0" lvl="0" algn="l" rtl="0">
              <a:lnSpc>
                <a:spcPct val="100000"/>
              </a:lnSpc>
              <a:spcBef>
                <a:spcPts val="0"/>
              </a:spcBef>
              <a:spcAft>
                <a:spcPts val="0"/>
              </a:spcAft>
            </a:defPPr>
            <a:lvl1pPr marR="0" lvl="0" algn="l" rtl="0" fontAlgn="base">
              <a:lnSpc>
                <a:spcPct val="100000"/>
              </a:lnSpc>
              <a:spcBef>
                <a:spcPts val="0"/>
              </a:spcBef>
              <a:spcAft>
                <a:spcPts val="0"/>
              </a:spcAft>
              <a:buClr>
                <a:schemeClr val="dk1"/>
              </a:buClr>
              <a:buSzPts val="4400"/>
              <a:buFont typeface="Calibri" panose="020F0502020204030204"/>
              <a:buNone/>
              <a:defRPr sz="4800" b="0" i="0" u="none" strike="noStrike" cap="none">
                <a:solidFill>
                  <a:schemeClr val="tx1">
                    <a:lumMod val="85000"/>
                    <a:lumOff val="15000"/>
                  </a:schemeClr>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lnSpc>
                <a:spcPct val="120000"/>
              </a:lnSpc>
            </a:pPr>
            <a:r>
              <a:rPr lang="en-IN" altLang="en-US" sz="9600" b="1" spc="0" dirty="0">
                <a:solidFill>
                  <a:schemeClr val="lt1">
                    <a:lumMod val="100000"/>
                  </a:schemeClr>
                </a:solidFill>
                <a:latin typeface="+mj-lt"/>
              </a:rPr>
              <a:t>CNN</a:t>
            </a:r>
            <a:r>
              <a:rPr lang="en-IN" altLang="en-US" sz="9600" spc="0" dirty="0">
                <a:solidFill>
                  <a:schemeClr val="lt1">
                    <a:lumMod val="100000"/>
                  </a:schemeClr>
                </a:solidFill>
                <a:latin typeface="+mj-lt"/>
              </a:rPr>
              <a:t>-</a:t>
            </a:r>
            <a:endParaRPr lang="en-IN" altLang="en-US" sz="9600" spc="0" dirty="0">
              <a:solidFill>
                <a:schemeClr val="lt1">
                  <a:lumMod val="100000"/>
                </a:schemeClr>
              </a:solidFill>
              <a:latin typeface="+mj-lt"/>
            </a:endParaRPr>
          </a:p>
          <a:p>
            <a:pPr algn="l">
              <a:lnSpc>
                <a:spcPct val="120000"/>
              </a:lnSpc>
            </a:pPr>
            <a:r>
              <a:rPr lang="en-IN" altLang="en-US" sz="6600" spc="0" dirty="0">
                <a:solidFill>
                  <a:schemeClr val="lt1">
                    <a:lumMod val="100000"/>
                  </a:schemeClr>
                </a:solidFill>
                <a:latin typeface="+mj-lt"/>
              </a:rPr>
              <a:t>for image classification and recognition</a:t>
            </a:r>
            <a:endParaRPr lang="en-IN" altLang="en-US" sz="6600" spc="0" dirty="0">
              <a:solidFill>
                <a:schemeClr val="lt1">
                  <a:lumMod val="100000"/>
                </a:schemeClr>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5" name="Google Shape;109;p2"/>
          <p:cNvSpPr txBox="1"/>
          <p:nvPr/>
        </p:nvSpPr>
        <p:spPr>
          <a:xfrm>
            <a:off x="2442210" y="2183765"/>
            <a:ext cx="11929745" cy="9848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Identify patterns in sensor data for accurate object classification.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K-means, Multi-class neural networks.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1480185"/>
            <a:ext cx="9940925" cy="4997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Clustering Algorithms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569210" y="4034790"/>
            <a:ext cx="11929745" cy="9848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Predict the future state of objects in the environment.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Regression random forest, Bayes regression.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2103755" y="33312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Regression Models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2551410" cy="68961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Communication Protocols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813810"/>
            <a:ext cx="11958320" cy="89916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Vehicles share data on speed, position, and route intentions.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Helps avoid collisions and improve traffic flow.</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30899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V2V (Vehicle-to-Vehicle):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442210" y="5619750"/>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Communicates with traffic lights, road signs, and infrastructure for route optimization.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482346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V2I (Vehicle-to-Infrastructure):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Google Shape;109;p2"/>
          <p:cNvSpPr txBox="1"/>
          <p:nvPr/>
        </p:nvSpPr>
        <p:spPr>
          <a:xfrm>
            <a:off x="2442210" y="7127875"/>
            <a:ext cx="11958320" cy="58293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Connects vehicles to the cloud for broader data analysis and updates.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4" name="Google Shape;109;p2"/>
          <p:cNvSpPr txBox="1"/>
          <p:nvPr/>
        </p:nvSpPr>
        <p:spPr>
          <a:xfrm>
            <a:off x="1976755" y="655701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V2N (Vehicle-to-Network):</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5" name="Google Shape;109;p2"/>
          <p:cNvSpPr txBox="1"/>
          <p:nvPr/>
        </p:nvSpPr>
        <p:spPr>
          <a:xfrm>
            <a:off x="2442210" y="8959850"/>
            <a:ext cx="11958320"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Detects and interacts with pedestrians for safety in urban environments.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816356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V2P (Vehicle-to-Pedestrian):</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272665" y="2314575"/>
            <a:ext cx="15189835" cy="68262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V2X (Vehicle-to-Everything): Enables interaction between the vehicle and external systems.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pic>
        <p:nvPicPr>
          <p:cNvPr id="1" name="Picture 0" descr="iot_img8_v2x"/>
          <p:cNvPicPr>
            <a:picLocks noChangeAspect="1"/>
          </p:cNvPicPr>
          <p:nvPr/>
        </p:nvPicPr>
        <p:blipFill>
          <a:blip r:embed="rId4"/>
          <a:stretch>
            <a:fillRect/>
          </a:stretch>
        </p:blipFill>
        <p:spPr>
          <a:xfrm>
            <a:off x="2713990" y="1857375"/>
            <a:ext cx="12247880" cy="7394575"/>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14" name="Google Shape;109;p2"/>
          <p:cNvSpPr txBox="1"/>
          <p:nvPr/>
        </p:nvSpPr>
        <p:spPr>
          <a:xfrm>
            <a:off x="1953260" y="2045335"/>
            <a:ext cx="12522835" cy="71564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Power Management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5" name="Google Shape;109;p2"/>
          <p:cNvSpPr txBox="1"/>
          <p:nvPr/>
        </p:nvSpPr>
        <p:spPr>
          <a:xfrm>
            <a:off x="2418715" y="4167505"/>
            <a:ext cx="9889490" cy="5683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Reducing the energy footprint of IoT devices.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53260" y="3443605"/>
            <a:ext cx="1336929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Energy-Efficient Sensors: </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418715" y="5372100"/>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Optimizing power usage across sensors, processors, and communication units.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1930400" y="475615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Battery Management: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1" name="Google Shape;109;p2"/>
          <p:cNvSpPr txBox="1"/>
          <p:nvPr/>
        </p:nvSpPr>
        <p:spPr>
          <a:xfrm>
            <a:off x="2080895" y="2760980"/>
            <a:ext cx="15189835" cy="68262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Efficient power usage is critical for IoT-enabled AVs, which rely heavily on sensors and processing units.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2" name="Google Shape;109;p2"/>
          <p:cNvSpPr txBox="1"/>
          <p:nvPr/>
        </p:nvSpPr>
        <p:spPr>
          <a:xfrm>
            <a:off x="2360295" y="7198360"/>
            <a:ext cx="14630400" cy="60134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Using kinetic energy from vehicle motion to recharge batteries.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3" name="Google Shape;109;p2"/>
          <p:cNvSpPr txBox="1"/>
          <p:nvPr/>
        </p:nvSpPr>
        <p:spPr>
          <a:xfrm>
            <a:off x="1930400" y="626681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Regenerative Systems: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7782560" cy="68961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Key Observations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3104515"/>
            <a:ext cx="15420340" cy="14160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The combination of LiDAR, radar, cameras, and ultrasonic sensors enables autonomous vehicles to perceive their surroundings with high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Sensors provide redundancy, ensuring reliability in detecting obstacles and navigating complex environments.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5190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Integration of Sensors: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512953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V2V and V2I systems improve traffic flow, reduce congestion, and enhance safety by enabling vehicles to "talk" to each other and infrastructure in real-time.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Example: Vehicles can adjust speeds dynamically based on real-time traffic data.</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45205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Impact of V2X Communication:</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71469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Edge computing reduces latency, ensuring faster responses to dynamic situations (e.g., sudden obstacle detection).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Cloud computing supports long-term analysis for predictive maintenance and route optimization.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65906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Real-Time Data Processing: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9164320"/>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IoT-enabled systems can forecast component failures, reducing unexpected breakdowns and maintenance costs.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848804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Predictive Maintenance:</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3040995" cy="123444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Advantages of IoT in AV Monitoring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3104515"/>
            <a:ext cx="15420340" cy="14160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systems detect and respond to obstacles faster than humans, significantly reducing accidents.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Adaptive cruise control and automated braking systems enhance passenger safety.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5190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Improved Safety: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512953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Optimized routes based on real-time traffic data save time and reduce fuel consumption.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Smooth driving patterns lead to reduced wear and tear on vehicle components.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452056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Enhanced Efficiency: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71469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Reduced carbon emissions due to optimized fuel usage and integration with electric vehicle technologies.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systems facilitate eco-friendly driving through real-time monitoring.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640397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Environmental Benefits: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9164320"/>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enables vehicles to interact with smart infrastructure, leading to smoother traffic flow.</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Example: Adaptive traffic lights adjust based on real-time vehicle density.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848804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Better Traffic Management: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INTERPRETATION OF THE CASE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3040995" cy="123444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Challenges and Limitations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5420340" cy="10763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High volumes of data from multiple sensors require significant computational power and storage.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Delays in processing can compromise real-time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Data Processing Bottlenecks: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4396740"/>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Adverse weather conditions like rain, fog, or snow can affect sensor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Poor visibility may reduce the effectiveness of cameras and LiDAR.</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378777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Environmental Limitations: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42210" y="586168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 systems are vulnerable to hacking, posing risks to passenger safety and data privacy.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Example: Unauthorized access to V2X communication can disrupt traffic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76755" y="530034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Cybersecurity Risks: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442210" y="7129145"/>
            <a:ext cx="13256895" cy="6826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AVs require well-maintained IoT-enabled infrastructure (e.g., smart traffic lights, well-mapped roads).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Deployment is limited in rural or underdeveloped areas.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1976755" y="668337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Infrastructure Dependency:</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2442210" y="8769350"/>
            <a:ext cx="13559155" cy="12287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Ambiguity in liability during accidents involving AVs: Should the manufacturer, software developer, or passenger be held responsible?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Ethical dilemmas in decision-making algorithms (e.g., choosing between two accident scenarios).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1976755" y="8325485"/>
            <a:ext cx="9964420" cy="60325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5"/>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Legal and Ethical Issues: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3"/>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THE EXPERIMENT</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5210810"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Experiment Setup</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5491460" cy="152146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Sensors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LiDAR, radar, cameras, ultrasonic sensors, and GPS modules.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Processing Units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Edge computing devices for local data processing and cloud servers for large-scale analysis.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Communication Devices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5G-enabled modules for V2V and V2I communication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Hardware Components: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41575" y="5003165"/>
            <a:ext cx="15146655" cy="106807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Machine Learning Algorithms</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Convolutional Neural Networks (CNNs) for object detection, Principal Component Analysis (PCA) for data reduction, and YOLO for obstacle classification.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IoT Platform</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A centralized system for managing connected devices, collecting data, and enabling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47545" y="439420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Software Components: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2413000" y="7172325"/>
            <a:ext cx="15276830" cy="12217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Urban Scenario</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Simulated city environment with heavy traffic and dynamic obstacles.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Highway Scenario</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High-speed travel with fewer obstacles but varying weather conditions.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b="1" i="0" u="none" strike="noStrike" cap="none" dirty="0">
                <a:solidFill>
                  <a:schemeClr val="tx1"/>
                </a:solidFill>
                <a:latin typeface="Bahnschrift" panose="020B0502040204020203" charset="0"/>
                <a:cs typeface="Bahnschrift" panose="020B0502040204020203" charset="0"/>
                <a:sym typeface="Arial" panose="020B0604020202020204"/>
              </a:rPr>
              <a:t>Controlled Lab Testing</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 Ensuring sensor accuracy and algorithm performance in a controlled environment.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1947545" y="661098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Testing Environment:</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2" name="Google Shape;109;p2"/>
          <p:cNvSpPr txBox="1"/>
          <p:nvPr/>
        </p:nvSpPr>
        <p:spPr>
          <a:xfrm>
            <a:off x="1976755" y="1497965"/>
            <a:ext cx="5210810"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Process and Results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4012545" cy="325945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1: Sensors collected real-time data on vehicle surroundings (obstacles, lane markings, traffic signs).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2: Edge computing processed data locally to make instant decisions (e.g., braking or steering).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3: Data was transmitted to the cloud for long-term storage and trend analysis.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4: Machine learning algorithms analyzed data to improve decision-making (e.g., recognizing patterns in pedestrian movement).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Step 5: Predictive maintenance systems used sensor data to anticipate potential failures and generate alerts.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2275205"/>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Process: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6624955"/>
            <a:ext cx="13077190" cy="250253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Obstacle Detection Accuracy: IoT-enabled sensors achieved 95% accuracy in detecting and classifying objects in varied environments.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Latency Reduction: Edge computing reduced response time by 40% compared to traditional cloud-only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Traffic Flow Optimization: V2X communication improved traffic flow by 30%, reducing congestion in urban areas.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Maintenance Efficiency: Predictive systems reduced unexpected breakdowns by 25%, enhancing vehicle uptime.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Weather Adaptability: While performance declined slightly in adverse weather, sensors maintained an 85% effectiveness rate.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587629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Key Results: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1976755" y="584835"/>
            <a:ext cx="12110085" cy="65468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THE EXPERIMENT</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443384"/>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1C5739"/>
                </a:solidFill>
                <a:latin typeface="Gabriola" panose="04040605051002020D02" charset="0"/>
                <a:cs typeface="Gabriola" panose="04040605051002020D02" charset="0"/>
                <a:sym typeface="Arial" panose="020B0604020202020204"/>
              </a:rPr>
              <a:t>CONTEXT OF THE TOPIC</a:t>
            </a:r>
            <a:endParaRPr lang="en-IN" altLang="en-US" sz="6600" b="1" i="0" u="none" strike="noStrike" cap="none" dirty="0">
              <a:solidFill>
                <a:srgbClr val="1C5739"/>
              </a:solidFill>
              <a:latin typeface="Gabriola" panose="04040605051002020D02" charset="0"/>
              <a:cs typeface="Gabriola" panose="04040605051002020D02" charset="0"/>
              <a:sym typeface="Arial" panose="020B0604020202020204"/>
            </a:endParaRPr>
          </a:p>
        </p:txBody>
      </p:sp>
      <p:sp>
        <p:nvSpPr>
          <p:cNvPr id="3" name="Google Shape;109;p2"/>
          <p:cNvSpPr txBox="1"/>
          <p:nvPr/>
        </p:nvSpPr>
        <p:spPr>
          <a:xfrm>
            <a:off x="1976755" y="1497965"/>
            <a:ext cx="600964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Autonomous Vehicles (AVs)</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1976755" y="2201545"/>
            <a:ext cx="11958320" cy="21405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AVs are a significant leap in transportation, utilizing advanced AI, machine learning, and sensory technologies to operate without human intervention.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IoT integration has transformed how AVs interact with their environment, enhancing safety, efficiency, and adaptability.</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4460875"/>
            <a:ext cx="811657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Importance of IoT in Transportation</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5187315"/>
            <a:ext cx="12833985" cy="21405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IoT enables real-time data collection and analysis, allowing AVs to monitor vehicle health, detect obstacles, and assess road conditions dynamically.</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Facilitates communication through Vehicle-to-Vehicle (V2V) and Vehicle-to-Infrastructure (V2I) systems, ensuring seamless traffic flow and reduced accident risks.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1976755" y="7285990"/>
            <a:ext cx="811657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rPr>
              <a:t>Problem Statement</a:t>
            </a:r>
            <a:endParaRPr lang="en-IN" altLang="en-US" sz="36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204085" y="7989570"/>
            <a:ext cx="12833985" cy="172402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Traditional monitoring systems face limitations in adaptability and real-time responsiveness.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IoT offers solutions by integrating smart tracking and predictive systems, making AVs safer and more reliable.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CHALLENGES</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Technical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Sensor Limitations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Adverse weather conditions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Latency in Real-Time Processing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Handling large volumes of data from multiple sensors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 Map Dependency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Changes in infrastructure (e.g., road construction) may render maps outdated</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402399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Cybersecurity Risks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103755" y="480123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Increased Vulnerability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unauthorized control of the vehicle or data breaches.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Weak Device Security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lack robust encryption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103755" y="61334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Environmental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2230755" y="691070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Weather Conditions.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Infrastructure Limitations: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0" name="Google Shape;109;p2"/>
          <p:cNvSpPr txBox="1"/>
          <p:nvPr/>
        </p:nvSpPr>
        <p:spPr>
          <a:xfrm>
            <a:off x="2103755" y="8019415"/>
            <a:ext cx="7552055" cy="63309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Ethical and Legal Challenges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1" name="Google Shape;109;p2"/>
          <p:cNvSpPr txBox="1"/>
          <p:nvPr/>
        </p:nvSpPr>
        <p:spPr>
          <a:xfrm>
            <a:off x="2230755" y="8796655"/>
            <a:ext cx="14188440" cy="10591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Liability Issues - </a:t>
            </a: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Determining responsibility in the event of an accident</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Decision-Making Dilemmas.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INFERENCES</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Key Findings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IoT as a Game-Changer.</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Impact on Road Safety.</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Predictive Maintenance Benefits.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Efficiency and Sustainability:</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6" name="Google Shape;109;p2"/>
          <p:cNvSpPr txBox="1"/>
          <p:nvPr/>
        </p:nvSpPr>
        <p:spPr>
          <a:xfrm>
            <a:off x="1976755" y="402399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Challenges Still to Overcome</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7" name="Google Shape;109;p2"/>
          <p:cNvSpPr txBox="1"/>
          <p:nvPr/>
        </p:nvSpPr>
        <p:spPr>
          <a:xfrm>
            <a:off x="2103755" y="480123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Technical Challenges.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Cybersecurity Risks.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Infrastructure Dependency.</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8" name="Google Shape;109;p2"/>
          <p:cNvSpPr txBox="1"/>
          <p:nvPr/>
        </p:nvSpPr>
        <p:spPr>
          <a:xfrm>
            <a:off x="2103755" y="6133465"/>
            <a:ext cx="755205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Significance of Findings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9" name="Google Shape;109;p2"/>
          <p:cNvSpPr txBox="1"/>
          <p:nvPr/>
        </p:nvSpPr>
        <p:spPr>
          <a:xfrm>
            <a:off x="2230755" y="6910705"/>
            <a:ext cx="14188440" cy="149034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Technological Advancements.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Pathway to Smarter Cities.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Enhanced User Experience.</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3" name="图片 7" descr="E:\MCA\Semesters\SEM_4\Seminar_Smart Monitoring Systems for Autonomous Vehicles Using IoT\ppt\cs3.jpgcs3"/>
          <p:cNvPicPr>
            <a:picLocks noChangeAspect="1"/>
          </p:cNvPicPr>
          <p:nvPr>
            <p:custDataLst>
              <p:tags r:id="rId4"/>
            </p:custDataLst>
          </p:nvPr>
        </p:nvPicPr>
        <p:blipFill>
          <a:blip r:embed="rId5"/>
          <a:srcRect l="12356" r="12356"/>
          <a:stretch>
            <a:fillRect/>
          </a:stretch>
        </p:blipFill>
        <p:spPr>
          <a:xfrm>
            <a:off x="8364500" y="1192010"/>
            <a:ext cx="8116332" cy="8090907"/>
          </a:xfrm>
          <a:custGeom>
            <a:avLst/>
            <a:gdLst>
              <a:gd name="connsiteX0" fmla="*/ 989815 w 5410888"/>
              <a:gd name="connsiteY0" fmla="*/ 0 h 5393938"/>
              <a:gd name="connsiteX1" fmla="*/ 1974519 w 5410888"/>
              <a:gd name="connsiteY1" fmla="*/ 888612 h 5393938"/>
              <a:gd name="connsiteX2" fmla="*/ 1979442 w 5410888"/>
              <a:gd name="connsiteY2" fmla="*/ 986104 h 5393938"/>
              <a:gd name="connsiteX3" fmla="*/ 1980571 w 5410888"/>
              <a:gd name="connsiteY3" fmla="*/ 985995 h 5393938"/>
              <a:gd name="connsiteX4" fmla="*/ 1985485 w 5410888"/>
              <a:gd name="connsiteY4" fmla="*/ 1083303 h 5393938"/>
              <a:gd name="connsiteX5" fmla="*/ 3113630 w 5410888"/>
              <a:gd name="connsiteY5" fmla="*/ 2101358 h 5393938"/>
              <a:gd name="connsiteX6" fmla="*/ 3229575 w 5410888"/>
              <a:gd name="connsiteY6" fmla="*/ 2095503 h 5393938"/>
              <a:gd name="connsiteX7" fmla="*/ 3269085 w 5410888"/>
              <a:gd name="connsiteY7" fmla="*/ 2089473 h 5393938"/>
              <a:gd name="connsiteX8" fmla="*/ 3272119 w 5410888"/>
              <a:gd name="connsiteY8" fmla="*/ 2092831 h 5393938"/>
              <a:gd name="connsiteX9" fmla="*/ 3389084 w 5410888"/>
              <a:gd name="connsiteY9" fmla="*/ 2062756 h 5393938"/>
              <a:gd name="connsiteX10" fmla="*/ 3728204 w 5410888"/>
              <a:gd name="connsiteY10" fmla="*/ 2028570 h 5393938"/>
              <a:gd name="connsiteX11" fmla="*/ 5410888 w 5410888"/>
              <a:gd name="connsiteY11" fmla="*/ 3711254 h 5393938"/>
              <a:gd name="connsiteX12" fmla="*/ 3728204 w 5410888"/>
              <a:gd name="connsiteY12" fmla="*/ 5393938 h 5393938"/>
              <a:gd name="connsiteX13" fmla="*/ 2045520 w 5410888"/>
              <a:gd name="connsiteY13" fmla="*/ 3711254 h 5393938"/>
              <a:gd name="connsiteX14" fmla="*/ 2079706 w 5410888"/>
              <a:gd name="connsiteY14" fmla="*/ 3372135 h 5393938"/>
              <a:gd name="connsiteX15" fmla="*/ 2088475 w 5410888"/>
              <a:gd name="connsiteY15" fmla="*/ 3338034 h 5393938"/>
              <a:gd name="connsiteX16" fmla="*/ 2100768 w 5410888"/>
              <a:gd name="connsiteY16" fmla="*/ 3175552 h 5393938"/>
              <a:gd name="connsiteX17" fmla="*/ 1022845 w 5410888"/>
              <a:gd name="connsiteY17" fmla="*/ 1981065 h 5393938"/>
              <a:gd name="connsiteX18" fmla="*/ 992119 w 5410888"/>
              <a:gd name="connsiteY18" fmla="*/ 1979514 h 5393938"/>
              <a:gd name="connsiteX19" fmla="*/ 989815 w 5410888"/>
              <a:gd name="connsiteY19" fmla="*/ 1979630 h 5393938"/>
              <a:gd name="connsiteX20" fmla="*/ 0 w 5410888"/>
              <a:gd name="connsiteY20" fmla="*/ 989815 h 5393938"/>
              <a:gd name="connsiteX21" fmla="*/ 989815 w 5410888"/>
              <a:gd name="connsiteY21" fmla="*/ 0 h 539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10888" h="5393938">
                <a:moveTo>
                  <a:pt x="989815" y="0"/>
                </a:moveTo>
                <a:cubicBezTo>
                  <a:pt x="1502309" y="0"/>
                  <a:pt x="1923831" y="389492"/>
                  <a:pt x="1974519" y="888612"/>
                </a:cubicBezTo>
                <a:lnTo>
                  <a:pt x="1979442" y="986104"/>
                </a:lnTo>
                <a:lnTo>
                  <a:pt x="1980571" y="985995"/>
                </a:lnTo>
                <a:lnTo>
                  <a:pt x="1985485" y="1083303"/>
                </a:lnTo>
                <a:cubicBezTo>
                  <a:pt x="2043557" y="1655129"/>
                  <a:pt x="2526482" y="2101358"/>
                  <a:pt x="3113630" y="2101358"/>
                </a:cubicBezTo>
                <a:cubicBezTo>
                  <a:pt x="3152773" y="2101358"/>
                  <a:pt x="3191453" y="2099375"/>
                  <a:pt x="3229575" y="2095503"/>
                </a:cubicBezTo>
                <a:lnTo>
                  <a:pt x="3269085" y="2089473"/>
                </a:lnTo>
                <a:lnTo>
                  <a:pt x="3272119" y="2092831"/>
                </a:lnTo>
                <a:lnTo>
                  <a:pt x="3389084" y="2062756"/>
                </a:lnTo>
                <a:cubicBezTo>
                  <a:pt x="3498623" y="2040341"/>
                  <a:pt x="3612039" y="2028570"/>
                  <a:pt x="3728204" y="2028570"/>
                </a:cubicBezTo>
                <a:cubicBezTo>
                  <a:pt x="4657525" y="2028570"/>
                  <a:pt x="5410888" y="2781933"/>
                  <a:pt x="5410888" y="3711254"/>
                </a:cubicBezTo>
                <a:cubicBezTo>
                  <a:pt x="5410888" y="4640575"/>
                  <a:pt x="4657525" y="5393938"/>
                  <a:pt x="3728204" y="5393938"/>
                </a:cubicBezTo>
                <a:cubicBezTo>
                  <a:pt x="2798883" y="5393938"/>
                  <a:pt x="2045520" y="4640575"/>
                  <a:pt x="2045520" y="3711254"/>
                </a:cubicBezTo>
                <a:cubicBezTo>
                  <a:pt x="2045520" y="3595089"/>
                  <a:pt x="2057292" y="3481673"/>
                  <a:pt x="2079706" y="3372135"/>
                </a:cubicBezTo>
                <a:lnTo>
                  <a:pt x="2088475" y="3338034"/>
                </a:lnTo>
                <a:lnTo>
                  <a:pt x="2100768" y="3175552"/>
                </a:lnTo>
                <a:cubicBezTo>
                  <a:pt x="2100768" y="2553876"/>
                  <a:pt x="1628299" y="2042552"/>
                  <a:pt x="1022845" y="1981065"/>
                </a:cubicBezTo>
                <a:lnTo>
                  <a:pt x="992119" y="1979514"/>
                </a:lnTo>
                <a:lnTo>
                  <a:pt x="989815" y="1979630"/>
                </a:lnTo>
                <a:cubicBezTo>
                  <a:pt x="443155" y="1979630"/>
                  <a:pt x="0" y="1536475"/>
                  <a:pt x="0" y="989815"/>
                </a:cubicBezTo>
                <a:cubicBezTo>
                  <a:pt x="0" y="443155"/>
                  <a:pt x="443155" y="0"/>
                  <a:pt x="989815"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56" name="图片" descr="E:\MCA\Semesters\SEM_4\Seminar_Smart Monitoring Systems for Autonomous Vehicles Using IoT\ppt\cs3.jpgcs3"/>
          <p:cNvPicPr/>
          <p:nvPr>
            <p:custDataLst>
              <p:tags r:id="rId6"/>
            </p:custDataLst>
          </p:nvPr>
        </p:nvPicPr>
        <p:blipFill rotWithShape="1">
          <a:blip r:embed="rId5"/>
          <a:srcRect l="12471" r="12471"/>
          <a:stretch>
            <a:fillRect/>
          </a:stretch>
        </p:blipFill>
        <p:spPr>
          <a:xfrm>
            <a:off x="11763375" y="1191895"/>
            <a:ext cx="2917825" cy="2832100"/>
          </a:xfrm>
          <a:prstGeom prst="ellipse">
            <a:avLst/>
          </a:prstGeom>
          <a:ln w="9525" cap="flat" cmpd="sng" algn="ctr">
            <a:solidFill>
              <a:schemeClr val="dk1">
                <a:lumMod val="40000"/>
                <a:lumOff val="60000"/>
                <a:alpha val="50000"/>
              </a:schemeClr>
            </a:solid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FUTURE SCOPE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1157414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Technological Advancements in IoT and AVs</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227520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Next-Generation Sensors: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470785" y="2860675"/>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Improved Range and Accuracy.</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All-Weather Performance.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1976755" y="392493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Robust Edge Computing:</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470785" y="4510405"/>
            <a:ext cx="8192135"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Processing closer to the vehicle will become even more efficient, reducing latency and ensuring immediate decision-making.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976755" y="584644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Enhanced Communication Systems: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2470785" y="6398895"/>
            <a:ext cx="7995920" cy="123190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5G and Beyond.</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Vehicle Swarming - Coordinated movement of AVs for tasks such as platooning, improving fuel efficiency, and reducing congestion.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976755" y="788860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AI and Machine Learning Integration:</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470785" y="868680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Adaptive Algorithms.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Self-Learning Systems.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任意多边形: 形状 12"/>
          <p:cNvSpPr/>
          <p:nvPr>
            <p:custDataLst>
              <p:tags r:id="rId4"/>
            </p:custDataLst>
          </p:nvPr>
        </p:nvSpPr>
        <p:spPr>
          <a:xfrm>
            <a:off x="10662945" y="2069216"/>
            <a:ext cx="7061802" cy="6810567"/>
          </a:xfrm>
          <a:custGeom>
            <a:avLst/>
            <a:gdLst>
              <a:gd name="connsiteX0" fmla="*/ 2544449 w 5332839"/>
              <a:gd name="connsiteY0" fmla="*/ 195 h 5143115"/>
              <a:gd name="connsiteX1" fmla="*/ 3989326 w 5332839"/>
              <a:gd name="connsiteY1" fmla="*/ 696990 h 5143115"/>
              <a:gd name="connsiteX2" fmla="*/ 4615480 w 5332839"/>
              <a:gd name="connsiteY2" fmla="*/ 1580526 h 5143115"/>
              <a:gd name="connsiteX3" fmla="*/ 5138211 w 5332839"/>
              <a:gd name="connsiteY3" fmla="*/ 2501358 h 5143115"/>
              <a:gd name="connsiteX4" fmla="*/ 3900513 w 5332839"/>
              <a:gd name="connsiteY4" fmla="*/ 5017341 h 5143115"/>
              <a:gd name="connsiteX5" fmla="*/ 2840740 w 5332839"/>
              <a:gd name="connsiteY5" fmla="*/ 5133507 h 5143115"/>
              <a:gd name="connsiteX6" fmla="*/ 1575642 w 5332839"/>
              <a:gd name="connsiteY6" fmla="*/ 5101174 h 5143115"/>
              <a:gd name="connsiteX7" fmla="*/ 88253 w 5332839"/>
              <a:gd name="connsiteY7" fmla="*/ 2851265 h 5143115"/>
              <a:gd name="connsiteX8" fmla="*/ 561662 w 5332839"/>
              <a:gd name="connsiteY8" fmla="*/ 1718356 h 5143115"/>
              <a:gd name="connsiteX9" fmla="*/ 1142458 w 5332839"/>
              <a:gd name="connsiteY9" fmla="*/ 749720 h 5143115"/>
              <a:gd name="connsiteX10" fmla="*/ 2544449 w 5332839"/>
              <a:gd name="connsiteY10" fmla="*/ 195 h 51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2839" h="5143115">
                <a:moveTo>
                  <a:pt x="2544449" y="195"/>
                </a:moveTo>
                <a:cubicBezTo>
                  <a:pt x="3077965" y="-7704"/>
                  <a:pt x="3618629" y="225451"/>
                  <a:pt x="3989326" y="696990"/>
                </a:cubicBezTo>
                <a:cubicBezTo>
                  <a:pt x="4214069" y="982865"/>
                  <a:pt x="4422783" y="1277380"/>
                  <a:pt x="4615480" y="1580526"/>
                </a:cubicBezTo>
                <a:cubicBezTo>
                  <a:pt x="4805268" y="1879089"/>
                  <a:pt x="4979511" y="2186030"/>
                  <a:pt x="5138211" y="2501358"/>
                </a:cubicBezTo>
                <a:cubicBezTo>
                  <a:pt x="5669663" y="3557292"/>
                  <a:pt x="5065400" y="4816182"/>
                  <a:pt x="3900513" y="5017341"/>
                </a:cubicBezTo>
                <a:cubicBezTo>
                  <a:pt x="3549135" y="5078015"/>
                  <a:pt x="3195875" y="5116737"/>
                  <a:pt x="2840740" y="5133507"/>
                </a:cubicBezTo>
                <a:cubicBezTo>
                  <a:pt x="2421672" y="5153296"/>
                  <a:pt x="1999973" y="5142518"/>
                  <a:pt x="1575642" y="5101174"/>
                </a:cubicBezTo>
                <a:cubicBezTo>
                  <a:pt x="467924" y="4993235"/>
                  <a:pt x="-261479" y="3907856"/>
                  <a:pt x="88253" y="2851265"/>
                </a:cubicBezTo>
                <a:cubicBezTo>
                  <a:pt x="217127" y="2461910"/>
                  <a:pt x="374930" y="2084278"/>
                  <a:pt x="561662" y="1718356"/>
                </a:cubicBezTo>
                <a:cubicBezTo>
                  <a:pt x="731361" y="1385798"/>
                  <a:pt x="924955" y="1062919"/>
                  <a:pt x="1142458" y="749720"/>
                </a:cubicBezTo>
                <a:cubicBezTo>
                  <a:pt x="1484564" y="257047"/>
                  <a:pt x="2010933" y="8094"/>
                  <a:pt x="2544449" y="195"/>
                </a:cubicBezTo>
                <a:close/>
              </a:path>
            </a:pathLst>
          </a:custGeom>
          <a:solidFill>
            <a:schemeClr val="accent1"/>
          </a:solidFill>
          <a:ln w="9525" cap="flat">
            <a:noFill/>
            <a:prstDash val="solid"/>
            <a:miter/>
          </a:ln>
        </p:spPr>
        <p:txBody>
          <a:bodyPr rot="0" spcFirstLastPara="0" vertOverflow="overflow" horzOverflow="overflow" vert="horz" wrap="square" lIns="137160" tIns="68580" rIns="137160" bIns="68580" numCol="1" spcCol="0" rtlCol="0" fromWordArt="0" anchor="ctr" anchorCtr="0" forceAA="0" compatLnSpc="1">
            <a:noAutofit/>
          </a:bodyPr>
          <a:p>
            <a:endParaRPr lang="en-US" sz="2700">
              <a:solidFill>
                <a:schemeClr val="tx1"/>
              </a:solidFill>
            </a:endParaRPr>
          </a:p>
        </p:txBody>
      </p:sp>
      <p:pic>
        <p:nvPicPr>
          <p:cNvPr id="31" name="图片 30" descr="E:\MCA\Semesters\SEM_4\Seminar_Smart Monitoring Systems for Autonomous Vehicles Using IoT\ppt\5g.png5g"/>
          <p:cNvPicPr>
            <a:picLocks noChangeAspect="1"/>
          </p:cNvPicPr>
          <p:nvPr>
            <p:custDataLst>
              <p:tags r:id="rId5"/>
            </p:custDataLst>
          </p:nvPr>
        </p:nvPicPr>
        <p:blipFill>
          <a:blip r:embed="rId6"/>
          <a:srcRect l="17296" r="17296"/>
          <a:stretch>
            <a:fillRect/>
          </a:stretch>
        </p:blipFill>
        <p:spPr>
          <a:xfrm>
            <a:off x="11180530" y="2224806"/>
            <a:ext cx="6870555" cy="7019988"/>
          </a:xfrm>
          <a:custGeom>
            <a:avLst/>
            <a:gdLst>
              <a:gd name="connsiteX0" fmla="*/ 1773704 w 4580370"/>
              <a:gd name="connsiteY0" fmla="*/ 848 h 4679992"/>
              <a:gd name="connsiteX1" fmla="*/ 2552728 w 4580370"/>
              <a:gd name="connsiteY1" fmla="*/ 233594 h 4679992"/>
              <a:gd name="connsiteX2" fmla="*/ 3346074 w 4580370"/>
              <a:gd name="connsiteY2" fmla="*/ 767022 h 4679992"/>
              <a:gd name="connsiteX3" fmla="*/ 4065717 w 4580370"/>
              <a:gd name="connsiteY3" fmla="*/ 1363599 h 4679992"/>
              <a:gd name="connsiteX4" fmla="*/ 3831264 w 4580370"/>
              <a:gd name="connsiteY4" fmla="*/ 3827806 h 4679992"/>
              <a:gd name="connsiteX5" fmla="*/ 2992777 w 4580370"/>
              <a:gd name="connsiteY5" fmla="*/ 4255307 h 4679992"/>
              <a:gd name="connsiteX6" fmla="*/ 1938329 w 4580370"/>
              <a:gd name="connsiteY6" fmla="*/ 4624470 h 4679992"/>
              <a:gd name="connsiteX7" fmla="*/ 6496 w 4580370"/>
              <a:gd name="connsiteY7" fmla="*/ 3232593 h 4679992"/>
              <a:gd name="connsiteX8" fmla="*/ 42801 w 4580370"/>
              <a:gd name="connsiteY8" fmla="*/ 2149252 h 4679992"/>
              <a:gd name="connsiteX9" fmla="*/ 219155 w 4580370"/>
              <a:gd name="connsiteY9" fmla="*/ 1167917 h 4679992"/>
              <a:gd name="connsiteX10" fmla="*/ 1141961 w 4580370"/>
              <a:gd name="connsiteY10" fmla="*/ 110501 h 4679992"/>
              <a:gd name="connsiteX11" fmla="*/ 1661202 w 4580370"/>
              <a:gd name="connsiteY11" fmla="*/ 1170 h 4679992"/>
              <a:gd name="connsiteX12" fmla="*/ 1773704 w 4580370"/>
              <a:gd name="connsiteY12" fmla="*/ 848 h 467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80370" h="4679992">
                <a:moveTo>
                  <a:pt x="1773704" y="848"/>
                </a:moveTo>
                <a:cubicBezTo>
                  <a:pt x="2036998" y="9474"/>
                  <a:pt x="2304690" y="84155"/>
                  <a:pt x="2552728" y="233594"/>
                </a:cubicBezTo>
                <a:cubicBezTo>
                  <a:pt x="2827702" y="399259"/>
                  <a:pt x="3092149" y="577073"/>
                  <a:pt x="3346074" y="767022"/>
                </a:cubicBezTo>
                <a:cubicBezTo>
                  <a:pt x="3596165" y="954098"/>
                  <a:pt x="3836044" y="1152955"/>
                  <a:pt x="4065717" y="1363599"/>
                </a:cubicBezTo>
                <a:cubicBezTo>
                  <a:pt x="4834832" y="2068972"/>
                  <a:pt x="4729928" y="3297254"/>
                  <a:pt x="3831264" y="3827806"/>
                </a:cubicBezTo>
                <a:cubicBezTo>
                  <a:pt x="3560188" y="3987840"/>
                  <a:pt x="3280691" y="4130341"/>
                  <a:pt x="2992777" y="4255307"/>
                </a:cubicBezTo>
                <a:cubicBezTo>
                  <a:pt x="2653031" y="4402770"/>
                  <a:pt x="2301548" y="4525824"/>
                  <a:pt x="1938329" y="4624470"/>
                </a:cubicBezTo>
                <a:cubicBezTo>
                  <a:pt x="990142" y="4881975"/>
                  <a:pt x="48405" y="4214234"/>
                  <a:pt x="6496" y="3232593"/>
                </a:cubicBezTo>
                <a:cubicBezTo>
                  <a:pt x="-8950" y="2870857"/>
                  <a:pt x="3154" y="2509747"/>
                  <a:pt x="42801" y="2149252"/>
                </a:cubicBezTo>
                <a:cubicBezTo>
                  <a:pt x="78829" y="1821628"/>
                  <a:pt x="137609" y="1494517"/>
                  <a:pt x="219155" y="1167917"/>
                </a:cubicBezTo>
                <a:cubicBezTo>
                  <a:pt x="347402" y="654172"/>
                  <a:pt x="704019" y="283960"/>
                  <a:pt x="1141961" y="110501"/>
                </a:cubicBezTo>
                <a:cubicBezTo>
                  <a:pt x="1306190" y="45453"/>
                  <a:pt x="1481854" y="8074"/>
                  <a:pt x="1661202" y="1170"/>
                </a:cubicBezTo>
                <a:cubicBezTo>
                  <a:pt x="1698566" y="-269"/>
                  <a:pt x="1736090" y="-384"/>
                  <a:pt x="1773704" y="848"/>
                </a:cubicBezTo>
                <a:close/>
              </a:path>
            </a:pathLst>
          </a:custGeom>
          <a:ln w="9525" cap="flat" cmpd="sng" algn="ctr">
            <a:solidFill>
              <a:schemeClr val="accent1">
                <a:alpha val="50000"/>
              </a:schemeClr>
            </a:solid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sp>
        <p:nvSpPr>
          <p:cNvPr id="7" name="Google Shape;109;p2"/>
          <p:cNvSpPr txBox="1"/>
          <p:nvPr/>
        </p:nvSpPr>
        <p:spPr>
          <a:xfrm>
            <a:off x="1976755" y="584835"/>
            <a:ext cx="12110085" cy="91313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FUTURE SCOPE</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9" name="Google Shape;109;p2"/>
          <p:cNvSpPr txBox="1"/>
          <p:nvPr/>
        </p:nvSpPr>
        <p:spPr>
          <a:xfrm>
            <a:off x="1976755" y="1497965"/>
            <a:ext cx="8607425" cy="89027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rPr>
              <a:t>Broader Applications and Urban Integration</a:t>
            </a:r>
            <a:endParaRPr lang="en-IN" altLang="en-US" sz="40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862455" y="3266440"/>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Smart City Ecosystems: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356485" y="385191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IoT-Enabled Infrastructure.</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Public Transport Automation.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Real-Time Urban Planning</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1862455" y="515683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Environmental Benefits: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356485" y="5742305"/>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Emission Reductions.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Sustainability Metrics.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1862455" y="6711950"/>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Advanced Cybersecurity Protocols:</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8" name="图片 17" descr="E:\MCA\Semesters\SEM_4\Seminar_Smart Monitoring Systems for Autonomous Vehicles Using IoT\ppt\emi2.jpgemi2"/>
          <p:cNvPicPr>
            <a:picLocks noChangeAspect="1"/>
          </p:cNvPicPr>
          <p:nvPr>
            <p:custDataLst>
              <p:tags r:id="rId3"/>
            </p:custDataLst>
          </p:nvPr>
        </p:nvPicPr>
        <p:blipFill>
          <a:blip r:embed="rId4"/>
          <a:srcRect l="14796" r="14796"/>
          <a:stretch>
            <a:fillRect/>
          </a:stretch>
        </p:blipFill>
        <p:spPr>
          <a:xfrm>
            <a:off x="9232575" y="3"/>
            <a:ext cx="9055425" cy="9061286"/>
          </a:xfrm>
          <a:custGeom>
            <a:avLst/>
            <a:gdLst>
              <a:gd name="connsiteX0" fmla="*/ 2276483 w 6036950"/>
              <a:gd name="connsiteY0" fmla="*/ 0 h 6040857"/>
              <a:gd name="connsiteX1" fmla="*/ 6036950 w 6036950"/>
              <a:gd name="connsiteY1" fmla="*/ 0 h 6040857"/>
              <a:gd name="connsiteX2" fmla="*/ 6036950 w 6036950"/>
              <a:gd name="connsiteY2" fmla="*/ 2936006 h 6040857"/>
              <a:gd name="connsiteX3" fmla="*/ 4238679 w 6036950"/>
              <a:gd name="connsiteY3" fmla="*/ 5156686 h 6040857"/>
              <a:gd name="connsiteX4" fmla="*/ 884172 w 6036950"/>
              <a:gd name="connsiteY4" fmla="*/ 5509259 h 6040857"/>
              <a:gd name="connsiteX5" fmla="*/ 531600 w 6036950"/>
              <a:gd name="connsiteY5" fmla="*/ 2154752 h 60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6950" h="6040857">
                <a:moveTo>
                  <a:pt x="2276483" y="0"/>
                </a:moveTo>
                <a:lnTo>
                  <a:pt x="6036950" y="0"/>
                </a:lnTo>
                <a:lnTo>
                  <a:pt x="6036950" y="2936006"/>
                </a:lnTo>
                <a:lnTo>
                  <a:pt x="4238679" y="5156686"/>
                </a:lnTo>
                <a:cubicBezTo>
                  <a:pt x="3409718" y="6180367"/>
                  <a:pt x="1907854" y="6338220"/>
                  <a:pt x="884172" y="5509259"/>
                </a:cubicBezTo>
                <a:cubicBezTo>
                  <a:pt x="-139509" y="4680298"/>
                  <a:pt x="-297361" y="3178434"/>
                  <a:pt x="531600" y="2154752"/>
                </a:cubicBezTo>
                <a:close/>
              </a:path>
            </a:pathLst>
          </a:custGeom>
          <a:ln w="9525" cap="flat" cmpd="sng" algn="ctr">
            <a:solidFill>
              <a:schemeClr val="tx1">
                <a:lumMod val="40000"/>
                <a:lumOff val="60000"/>
                <a:alpha val="50000"/>
              </a:schemeClr>
            </a:solidFill>
            <a:prstDash val="solid"/>
            <a:round/>
            <a:headEnd type="none" w="med" len="med"/>
            <a:tailEnd type="none" w="med" len="med"/>
          </a:ln>
          <a:effectLst>
            <a:outerShdw dist="254000" dir="4200000" algn="ctr" rotWithShape="0">
              <a:schemeClr val="accent1">
                <a:alpha val="15000"/>
              </a:schemeClr>
            </a:outerShdw>
          </a:effectLst>
        </p:spPr>
      </p:pic>
      <p:sp>
        <p:nvSpPr>
          <p:cNvPr id="5" name="Google Shape;109;p2"/>
          <p:cNvSpPr txBox="1"/>
          <p:nvPr/>
        </p:nvSpPr>
        <p:spPr>
          <a:xfrm>
            <a:off x="2356485" y="7297420"/>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Blockchain Integration.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Encryption Upgrades</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1862455" y="8401685"/>
            <a:ext cx="14992985" cy="686435"/>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Global Impact:</a:t>
            </a:r>
            <a:endPar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26" name="Google Shape;126;p2" descr="download (2).png"/>
          <p:cNvPicPr preferRelativeResize="0"/>
          <p:nvPr/>
        </p:nvPicPr>
        <p:blipFill rotWithShape="1">
          <a:blip r:embed="rId5"/>
          <a:srcRect/>
          <a:stretch>
            <a:fillRect/>
          </a:stretch>
        </p:blipFill>
        <p:spPr>
          <a:xfrm>
            <a:off x="14680921" y="357154"/>
            <a:ext cx="3370445" cy="1500198"/>
          </a:xfrm>
          <a:prstGeom prst="rect">
            <a:avLst/>
          </a:prstGeom>
          <a:noFill/>
          <a:ln>
            <a:noFill/>
          </a:ln>
        </p:spPr>
      </p:pic>
      <p:sp>
        <p:nvSpPr>
          <p:cNvPr id="8" name="Google Shape;109;p2"/>
          <p:cNvSpPr txBox="1"/>
          <p:nvPr/>
        </p:nvSpPr>
        <p:spPr>
          <a:xfrm>
            <a:off x="2356485" y="8987155"/>
            <a:ext cx="12461240" cy="83248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Widespread Adoption.</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rPr>
              <a:t>Economic Growth</a:t>
            </a:r>
            <a:endParaRPr lang="en-IN" altLang="en-US" sz="24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pic>
        <p:nvPicPr>
          <p:cNvPr id="51" name="图片 50" descr="E:\MCA\Semesters\SEM_4\Seminar_Smart Monitoring Systems for Autonomous Vehicles Using IoT\ppt\lastPage.jpglastPage"/>
          <p:cNvPicPr>
            <a:picLocks noChangeAspect="1"/>
          </p:cNvPicPr>
          <p:nvPr>
            <p:custDataLst>
              <p:tags r:id="rId2"/>
            </p:custDataLst>
          </p:nvPr>
        </p:nvPicPr>
        <p:blipFill>
          <a:blip r:embed="rId3"/>
          <a:srcRect l="12620" r="12620"/>
          <a:stretch>
            <a:fillRect/>
          </a:stretch>
        </p:blipFill>
        <p:spPr>
          <a:xfrm>
            <a:off x="4617065" y="0"/>
            <a:ext cx="13670936" cy="10287000"/>
          </a:xfrm>
          <a:custGeom>
            <a:avLst/>
            <a:gdLst>
              <a:gd name="connsiteX0" fmla="*/ 2890561 w 9113957"/>
              <a:gd name="connsiteY0" fmla="*/ 4152366 h 6858000"/>
              <a:gd name="connsiteX1" fmla="*/ 3843798 w 9113957"/>
              <a:gd name="connsiteY1" fmla="*/ 4485294 h 6858000"/>
              <a:gd name="connsiteX2" fmla="*/ 4064649 w 9113957"/>
              <a:gd name="connsiteY2" fmla="*/ 6586555 h 6858000"/>
              <a:gd name="connsiteX3" fmla="*/ 3844838 w 9113957"/>
              <a:gd name="connsiteY3" fmla="*/ 6858000 h 6858000"/>
              <a:gd name="connsiteX4" fmla="*/ 0 w 9113957"/>
              <a:gd name="connsiteY4" fmla="*/ 6858000 h 6858000"/>
              <a:gd name="connsiteX5" fmla="*/ 1742537 w 9113957"/>
              <a:gd name="connsiteY5" fmla="*/ 4706146 h 6858000"/>
              <a:gd name="connsiteX6" fmla="*/ 2890561 w 9113957"/>
              <a:gd name="connsiteY6" fmla="*/ 4152366 h 6858000"/>
              <a:gd name="connsiteX7" fmla="*/ 8409618 w 9113957"/>
              <a:gd name="connsiteY7" fmla="*/ 2390118 h 6858000"/>
              <a:gd name="connsiteX8" fmla="*/ 9026245 w 9113957"/>
              <a:gd name="connsiteY8" fmla="*/ 2517053 h 6858000"/>
              <a:gd name="connsiteX9" fmla="*/ 9113957 w 9113957"/>
              <a:gd name="connsiteY9" fmla="*/ 2560530 h 6858000"/>
              <a:gd name="connsiteX10" fmla="*/ 9113957 w 9113957"/>
              <a:gd name="connsiteY10" fmla="*/ 5404399 h 6858000"/>
              <a:gd name="connsiteX11" fmla="*/ 7936854 w 9113957"/>
              <a:gd name="connsiteY11" fmla="*/ 6858000 h 6858000"/>
              <a:gd name="connsiteX12" fmla="*/ 4092018 w 9113957"/>
              <a:gd name="connsiteY12" fmla="*/ 6858000 h 6858000"/>
              <a:gd name="connsiteX13" fmla="*/ 7261594 w 9113957"/>
              <a:gd name="connsiteY13" fmla="*/ 2943898 h 6858000"/>
              <a:gd name="connsiteX14" fmla="*/ 8409618 w 9113957"/>
              <a:gd name="connsiteY14" fmla="*/ 2390118 h 6858000"/>
              <a:gd name="connsiteX15" fmla="*/ 5555535 w 9113957"/>
              <a:gd name="connsiteY15" fmla="*/ 0 h 6858000"/>
              <a:gd name="connsiteX16" fmla="*/ 9113957 w 9113957"/>
              <a:gd name="connsiteY16" fmla="*/ 0 h 6858000"/>
              <a:gd name="connsiteX17" fmla="*/ 9113957 w 9113957"/>
              <a:gd name="connsiteY17" fmla="*/ 353694 h 6858000"/>
              <a:gd name="connsiteX18" fmla="*/ 6036976 w 9113957"/>
              <a:gd name="connsiteY18" fmla="*/ 4153450 h 6858000"/>
              <a:gd name="connsiteX19" fmla="*/ 3935716 w 9113957"/>
              <a:gd name="connsiteY19" fmla="*/ 4374301 h 6858000"/>
              <a:gd name="connsiteX20" fmla="*/ 3714864 w 9113957"/>
              <a:gd name="connsiteY20" fmla="*/ 2273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3957" h="6858000">
                <a:moveTo>
                  <a:pt x="2890561" y="4152366"/>
                </a:moveTo>
                <a:cubicBezTo>
                  <a:pt x="3225386" y="4149257"/>
                  <a:pt x="3563258" y="4258118"/>
                  <a:pt x="3843798" y="4485294"/>
                </a:cubicBezTo>
                <a:cubicBezTo>
                  <a:pt x="4485031" y="5004555"/>
                  <a:pt x="4583910" y="5945322"/>
                  <a:pt x="4064649" y="6586555"/>
                </a:cubicBezTo>
                <a:lnTo>
                  <a:pt x="3844838" y="6858000"/>
                </a:lnTo>
                <a:lnTo>
                  <a:pt x="0" y="6858000"/>
                </a:lnTo>
                <a:lnTo>
                  <a:pt x="1742537" y="4706146"/>
                </a:lnTo>
                <a:cubicBezTo>
                  <a:pt x="2034621" y="4345452"/>
                  <a:pt x="2460072" y="4156363"/>
                  <a:pt x="2890561" y="4152366"/>
                </a:cubicBezTo>
                <a:close/>
                <a:moveTo>
                  <a:pt x="8409618" y="2390118"/>
                </a:moveTo>
                <a:cubicBezTo>
                  <a:pt x="8618884" y="2388175"/>
                  <a:pt x="8829339" y="2429970"/>
                  <a:pt x="9026245" y="2517053"/>
                </a:cubicBezTo>
                <a:lnTo>
                  <a:pt x="9113957" y="2560530"/>
                </a:lnTo>
                <a:lnTo>
                  <a:pt x="9113957" y="5404399"/>
                </a:lnTo>
                <a:lnTo>
                  <a:pt x="7936854" y="6858000"/>
                </a:lnTo>
                <a:lnTo>
                  <a:pt x="4092018" y="6858000"/>
                </a:lnTo>
                <a:lnTo>
                  <a:pt x="7261594" y="2943898"/>
                </a:lnTo>
                <a:cubicBezTo>
                  <a:pt x="7553678" y="2583204"/>
                  <a:pt x="7979129" y="2394115"/>
                  <a:pt x="8409618" y="2390118"/>
                </a:cubicBezTo>
                <a:close/>
                <a:moveTo>
                  <a:pt x="5555535" y="0"/>
                </a:moveTo>
                <a:lnTo>
                  <a:pt x="9113957" y="0"/>
                </a:lnTo>
                <a:lnTo>
                  <a:pt x="9113957" y="353694"/>
                </a:lnTo>
                <a:lnTo>
                  <a:pt x="6036976" y="4153450"/>
                </a:lnTo>
                <a:cubicBezTo>
                  <a:pt x="5517716" y="4794683"/>
                  <a:pt x="4576949" y="4893562"/>
                  <a:pt x="3935716" y="4374301"/>
                </a:cubicBezTo>
                <a:cubicBezTo>
                  <a:pt x="3294482" y="3855041"/>
                  <a:pt x="3195605" y="2914273"/>
                  <a:pt x="3714864" y="2273040"/>
                </a:cubicBez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stretch>
              <a:fillRect l="-101089" t="2819"/>
            </a:stretch>
          </a:blipFill>
          <a:ln>
            <a:noFill/>
          </a:ln>
        </p:spPr>
      </p:sp>
      <p:pic>
        <p:nvPicPr>
          <p:cNvPr id="126" name="Google Shape;126;p2" descr="download (2).png"/>
          <p:cNvPicPr preferRelativeResize="0"/>
          <p:nvPr/>
        </p:nvPicPr>
        <p:blipFill rotWithShape="1">
          <a:blip r:embed="rId5"/>
          <a:srcRect/>
          <a:stretch>
            <a:fillRect/>
          </a:stretch>
        </p:blipFill>
        <p:spPr>
          <a:xfrm>
            <a:off x="14680921" y="357154"/>
            <a:ext cx="3370445" cy="1500198"/>
          </a:xfrm>
          <a:prstGeom prst="rect">
            <a:avLst/>
          </a:prstGeom>
          <a:noFill/>
          <a:ln>
            <a:noFill/>
          </a:ln>
        </p:spPr>
      </p:pic>
      <p:sp>
        <p:nvSpPr>
          <p:cNvPr id="7" name="Google Shape;109;p2"/>
          <p:cNvSpPr txBox="1"/>
          <p:nvPr/>
        </p:nvSpPr>
        <p:spPr>
          <a:xfrm>
            <a:off x="1908810" y="3198495"/>
            <a:ext cx="7254240" cy="1154430"/>
          </a:xfrm>
          <a:prstGeom prst="rect">
            <a:avLst/>
          </a:prstGeom>
          <a:noFill/>
          <a:ln>
            <a:noFill/>
          </a:ln>
        </p:spPr>
        <p:txBody>
          <a:bodyPr spcFirstLastPara="1" wrap="square" lIns="0" tIns="0" rIns="0" bIns="0" anchor="t" anchorCtr="0">
            <a:noAutofit/>
          </a:bodyPr>
          <a:p>
            <a:pPr marL="0" marR="0" lvl="0" indent="0" algn="ctr"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THANK YOU!</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pic>
        <p:nvPicPr>
          <p:cNvPr id="43" name="图片 42" descr="E:\MCA\Semesters\SEM_4\Seminar_Smart Monitoring Systems for Autonomous Vehicles Using IoT\ppt\av.pngav"/>
          <p:cNvPicPr>
            <a:picLocks noChangeAspect="1"/>
          </p:cNvPicPr>
          <p:nvPr>
            <p:custDataLst>
              <p:tags r:id="rId1"/>
            </p:custDataLst>
          </p:nvPr>
        </p:nvPicPr>
        <p:blipFill rotWithShape="1">
          <a:blip r:embed="rId2">
            <a:lum bright="-6000" contrast="12000"/>
          </a:blip>
          <a:srcRect/>
          <a:stretch>
            <a:fillRect/>
          </a:stretch>
        </p:blipFill>
        <p:spPr>
          <a:xfrm>
            <a:off x="8249920" y="4610735"/>
            <a:ext cx="10058400" cy="5676217"/>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3"/>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4"/>
            <a:stretch>
              <a:fillRect l="-101089" t="2819"/>
            </a:stretch>
          </a:blipFill>
          <a:ln>
            <a:noFill/>
          </a:ln>
        </p:spPr>
      </p:sp>
      <p:pic>
        <p:nvPicPr>
          <p:cNvPr id="126" name="Google Shape;126;p2" descr="download (2).png"/>
          <p:cNvPicPr preferRelativeResize="0"/>
          <p:nvPr/>
        </p:nvPicPr>
        <p:blipFill rotWithShape="1">
          <a:blip r:embed="rId5"/>
          <a:srcRect/>
          <a:stretch>
            <a:fillRect/>
          </a:stretch>
        </p:blipFill>
        <p:spPr>
          <a:xfrm>
            <a:off x="14086205" y="-635"/>
            <a:ext cx="4222115" cy="1858010"/>
          </a:xfrm>
          <a:prstGeom prst="rect">
            <a:avLst/>
          </a:prstGeom>
          <a:noFill/>
          <a:ln>
            <a:noFill/>
          </a:ln>
        </p:spPr>
      </p:pic>
      <p:sp>
        <p:nvSpPr>
          <p:cNvPr id="109" name="Google Shape;109;p2"/>
          <p:cNvSpPr txBox="1"/>
          <p:nvPr/>
        </p:nvSpPr>
        <p:spPr>
          <a:xfrm>
            <a:off x="1976216" y="774854"/>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INTRODUCTION</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10" name="Google Shape;109;p2"/>
          <p:cNvSpPr txBox="1"/>
          <p:nvPr/>
        </p:nvSpPr>
        <p:spPr>
          <a:xfrm>
            <a:off x="1783715" y="1857375"/>
            <a:ext cx="15771495" cy="26212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None/>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Autonomous vehicles (AVs) are revolutionizing transportation by utilizing advanced technologies like Artificial Intelligence (AI), Machine Learning (ML), and the Internet of Things (IoT) to operate without human intervention. IoT plays a critical role in enabling these vehicles to monitor their environment, process real-time data, and make informed decisions. By integrating sensors, communication systems, and cloud computing, IoT enhances the safety, efficiency, and adaptability of AVs, paving the way for smarter and more sustainable transportation solutions. This seminar explores how IoT-based smart monitoring systems address challenges and improve the functionality of autonomous vehicles.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216"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1976755" y="1410335"/>
            <a:ext cx="6009640" cy="703580"/>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IoT Sensors in AVs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441575" y="285813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Uses laser pulses to detect and map surroundings.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High-resolution data helps identify objects and road features.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Critical for obstacle detection and navigation.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1976120" y="215455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LiDAR (Light Detection and Ranging)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1" name="图片 42" descr="E:\MCA\Semesters\SEM_4\Seminar_Smart Monitoring Systems for Autonomous Vehicles Using IoT\iot_img3.pngiot_img3"/>
          <p:cNvPicPr>
            <a:picLocks noChangeAspect="1"/>
          </p:cNvPicPr>
          <p:nvPr>
            <p:custDataLst>
              <p:tags r:id="rId3"/>
            </p:custDataLst>
          </p:nvPr>
        </p:nvPicPr>
        <p:blipFill rotWithShape="1">
          <a:blip r:embed="rId4">
            <a:lum bright="-6000" contrast="12000"/>
          </a:blip>
          <a:srcRect t="1720" b="1720"/>
          <a:stretch>
            <a:fillRect/>
          </a:stretch>
        </p:blipFill>
        <p:spPr>
          <a:xfrm>
            <a:off x="9594850" y="4610735"/>
            <a:ext cx="8713470" cy="5676265"/>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5"/>
            <a:stretch>
              <a:fillRect/>
            </a:stretch>
          </a:blipFill>
          <a:ln>
            <a:noFill/>
          </a:ln>
        </p:spPr>
      </p:sp>
      <p:pic>
        <p:nvPicPr>
          <p:cNvPr id="12" name="图片 1" descr="424228647\74a8cc855e2cbe53b0a84ed7aaffe598"/>
          <p:cNvPicPr>
            <a:picLocks noChangeAspect="1"/>
          </p:cNvPicPr>
          <p:nvPr>
            <p:custDataLst>
              <p:tags r:id="rId6"/>
            </p:custDataLst>
          </p:nvPr>
        </p:nvPicPr>
        <p:blipFill rotWithShape="1">
          <a:blip r:embed="rId7"/>
          <a:srcRect l="35243"/>
          <a:stretch>
            <a:fillRect/>
          </a:stretch>
        </p:blipFill>
        <p:spPr>
          <a:xfrm>
            <a:off x="1381760" y="4244658"/>
            <a:ext cx="6476048" cy="6177915"/>
          </a:xfrm>
          <a:prstGeom prst="rect">
            <a:avLst/>
          </a:prstGeom>
          <a:ln w="9525" cap="flat" cmpd="sng" algn="ctr">
            <a:noFill/>
            <a:prstDash val="solid"/>
            <a:round/>
            <a:headEnd type="none" w="med" len="med"/>
            <a:tailEnd type="none" w="med" len="med"/>
          </a:ln>
        </p:spPr>
      </p:pic>
      <p:pic>
        <p:nvPicPr>
          <p:cNvPr id="13" name="https://photo-static-api.fotomore.com/creative/vcg/400/new/VCG41N1483048616.jpg?uid=386&amp;timestamp=1686143016&amp;sign=b560353de4fbf26a5b3939bf07f1bf22" descr="E:\MCA\Semesters\SEM_4\Seminar_Smart Monitoring Systems for Autonomous Vehicles Using IoT\ppt\iot_img4_lidar.pngiot_img4_lidar"/>
          <p:cNvPicPr>
            <a:picLocks noChangeAspect="1"/>
          </p:cNvPicPr>
          <p:nvPr>
            <p:custDataLst>
              <p:tags r:id="rId8"/>
            </p:custDataLst>
          </p:nvPr>
        </p:nvPicPr>
        <p:blipFill rotWithShape="1">
          <a:blip r:embed="rId9"/>
          <a:srcRect l="18646" r="18646"/>
          <a:stretch>
            <a:fillRect/>
          </a:stretch>
        </p:blipFill>
        <p:spPr>
          <a:xfrm>
            <a:off x="1381760" y="4886643"/>
            <a:ext cx="5144453" cy="4619625"/>
          </a:xfrm>
          <a:prstGeom prst="rect">
            <a:avLst/>
          </a:prstGeom>
          <a:ln w="9525" cap="flat" cmpd="sng" algn="ctr">
            <a:noFill/>
            <a:prstDash val="solid"/>
            <a:round/>
            <a:headEnd type="none" w="med" len="med"/>
            <a:tailEnd type="none" w="med" len="med"/>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1"/>
            <a:stretch>
              <a:fillRect l="-101089" t="2819"/>
            </a:stretch>
          </a:blipFill>
          <a:ln>
            <a:noFill/>
          </a:ln>
        </p:spPr>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216"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2568575" y="2374265"/>
            <a:ext cx="6814185"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Measures the speed and location of objects.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Effective in low-visibility conditions like fog or rain.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120" y="167068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Radar</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6" name="Google Shape;109;p2"/>
          <p:cNvSpPr txBox="1"/>
          <p:nvPr/>
        </p:nvSpPr>
        <p:spPr>
          <a:xfrm>
            <a:off x="2568575" y="5143500"/>
            <a:ext cx="6814185" cy="253619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Capture visual data for lane detection, traffic signs, and obstacle identification.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Works in conjunction with ML algorithms to classify and recognize objects.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7" name="Google Shape;109;p2"/>
          <p:cNvSpPr txBox="1"/>
          <p:nvPr/>
        </p:nvSpPr>
        <p:spPr>
          <a:xfrm>
            <a:off x="1976120" y="430403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Cameras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任意多边形 2"/>
          <p:cNvSpPr/>
          <p:nvPr>
            <p:custDataLst>
              <p:tags r:id="rId3"/>
            </p:custDataLst>
          </p:nvPr>
        </p:nvSpPr>
        <p:spPr>
          <a:xfrm>
            <a:off x="9708515" y="2903220"/>
            <a:ext cx="7364730" cy="5935980"/>
          </a:xfrm>
          <a:custGeom>
            <a:avLst/>
            <a:gdLst>
              <a:gd name="adj" fmla="val 8666"/>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8063" h="6126">
                <a:moveTo>
                  <a:pt x="3583" y="0"/>
                </a:moveTo>
                <a:lnTo>
                  <a:pt x="7637" y="0"/>
                </a:lnTo>
                <a:cubicBezTo>
                  <a:pt x="7876" y="-7"/>
                  <a:pt x="8068" y="211"/>
                  <a:pt x="8062" y="425"/>
                </a:cubicBezTo>
                <a:lnTo>
                  <a:pt x="8062" y="5699"/>
                </a:lnTo>
                <a:cubicBezTo>
                  <a:pt x="8069" y="5938"/>
                  <a:pt x="7851" y="6130"/>
                  <a:pt x="7637" y="6124"/>
                </a:cubicBezTo>
                <a:lnTo>
                  <a:pt x="3062" y="6124"/>
                </a:lnTo>
                <a:cubicBezTo>
                  <a:pt x="1343" y="6177"/>
                  <a:pt x="-42" y="4603"/>
                  <a:pt x="0" y="3062"/>
                </a:cubicBezTo>
                <a:cubicBezTo>
                  <a:pt x="-53" y="1343"/>
                  <a:pt x="1521" y="-42"/>
                  <a:pt x="3062" y="0"/>
                </a:cubicBezTo>
                <a:lnTo>
                  <a:pt x="3583" y="0"/>
                </a:lnTo>
                <a:close/>
              </a:path>
            </a:pathLst>
          </a:custGeom>
          <a:gradFill>
            <a:gsLst>
              <a:gs pos="55000">
                <a:schemeClr val="bg1">
                  <a:alpha val="0"/>
                </a:schemeClr>
              </a:gs>
              <a:gs pos="100000">
                <a:schemeClr val="accent1">
                  <a:lumMod val="60000"/>
                  <a:lumOff val="40000"/>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sz="2700">
              <a:latin typeface="Arial" panose="020B0604020202020204" pitchFamily="34" charset="0"/>
              <a:sym typeface="Arial" panose="020B0604020202020204" pitchFamily="34" charset="0"/>
            </a:endParaRPr>
          </a:p>
        </p:txBody>
      </p:sp>
      <p:pic>
        <p:nvPicPr>
          <p:cNvPr id="10" name="http://photo-static-api.fotomore.com/creative/vcg/veer/612/veer-310079292.jpg" descr="E:\MCA\Semesters\SEM_4\Seminar_Smart Monitoring Systems for Autonomous Vehicles Using IoT\ppt\Radar_sensor.jpgRadar_sensor"/>
          <p:cNvPicPr>
            <a:picLocks noChangeAspect="1"/>
          </p:cNvPicPr>
          <p:nvPr>
            <p:custDataLst>
              <p:tags r:id="rId4"/>
            </p:custDataLst>
          </p:nvPr>
        </p:nvPicPr>
        <p:blipFill>
          <a:blip r:embed="rId5"/>
          <a:srcRect l="8779" r="8779"/>
          <a:stretch>
            <a:fillRect/>
          </a:stretch>
        </p:blipFill>
        <p:spPr>
          <a:xfrm>
            <a:off x="10302875" y="2902585"/>
            <a:ext cx="7387590" cy="5935980"/>
          </a:xfrm>
          <a:custGeom>
            <a:avLst/>
            <a:gdLst/>
            <a:ahLst/>
            <a:cxnLst>
              <a:cxn ang="3">
                <a:pos x="hc" y="t"/>
              </a:cxn>
              <a:cxn ang="cd2">
                <a:pos x="l" y="vc"/>
              </a:cxn>
              <a:cxn ang="cd4">
                <a:pos x="hc" y="b"/>
              </a:cxn>
              <a:cxn ang="0">
                <a:pos x="r" y="vc"/>
              </a:cxn>
            </a:cxnLst>
            <a:rect l="l" t="t" r="r" b="b"/>
            <a:pathLst>
              <a:path w="7288" h="5856">
                <a:moveTo>
                  <a:pt x="3240" y="1"/>
                </a:moveTo>
                <a:lnTo>
                  <a:pt x="6904" y="1"/>
                </a:lnTo>
                <a:cubicBezTo>
                  <a:pt x="7120" y="-6"/>
                  <a:pt x="7294" y="203"/>
                  <a:pt x="7288" y="407"/>
                </a:cubicBezTo>
                <a:lnTo>
                  <a:pt x="7288" y="5449"/>
                </a:lnTo>
                <a:cubicBezTo>
                  <a:pt x="7295" y="5677"/>
                  <a:pt x="7098" y="5861"/>
                  <a:pt x="6904" y="5855"/>
                </a:cubicBezTo>
                <a:lnTo>
                  <a:pt x="2769" y="5855"/>
                </a:lnTo>
                <a:cubicBezTo>
                  <a:pt x="1215" y="5906"/>
                  <a:pt x="-37" y="4401"/>
                  <a:pt x="1" y="2928"/>
                </a:cubicBezTo>
                <a:cubicBezTo>
                  <a:pt x="-47" y="1285"/>
                  <a:pt x="1376" y="-39"/>
                  <a:pt x="2769" y="1"/>
                </a:cubicBezTo>
                <a:lnTo>
                  <a:pt x="3240" y="1"/>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6"/>
            <a:stretch>
              <a:fillRect/>
            </a:stretch>
          </a:blip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5944850" y="0"/>
            <a:ext cx="2438400" cy="10287000"/>
          </a:xfrm>
          <a:prstGeom prst="rect">
            <a:avLst/>
          </a:prstGeom>
          <a:solidFill>
            <a:srgbClr val="1C5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sym typeface="Arial" panose="020B0604020202020204" pitchFamily="34" charset="0"/>
            </a:endParaRPr>
          </a:p>
        </p:txBody>
      </p:sp>
      <p:sp>
        <p:nvSpPr>
          <p:cNvPr id="21" name="圆角矩形 20"/>
          <p:cNvSpPr/>
          <p:nvPr>
            <p:custDataLst>
              <p:tags r:id="rId2"/>
            </p:custDataLst>
          </p:nvPr>
        </p:nvSpPr>
        <p:spPr>
          <a:xfrm>
            <a:off x="9715500" y="3248978"/>
            <a:ext cx="8019098" cy="5785485"/>
          </a:xfrm>
          <a:prstGeom prst="roundRect">
            <a:avLst>
              <a:gd name="adj" fmla="val 3764"/>
            </a:avLst>
          </a:prstGeom>
          <a:solidFill>
            <a:schemeClr val="lt1">
              <a:lumMod val="100000"/>
              <a:alpha val="3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sp>
        <p:nvSpPr>
          <p:cNvPr id="23" name="圆角矩形 22"/>
          <p:cNvSpPr/>
          <p:nvPr>
            <p:custDataLst>
              <p:tags r:id="rId3"/>
            </p:custDataLst>
          </p:nvPr>
        </p:nvSpPr>
        <p:spPr>
          <a:xfrm>
            <a:off x="9416415" y="2829878"/>
            <a:ext cx="8019098" cy="5785485"/>
          </a:xfrm>
          <a:prstGeom prst="roundRect">
            <a:avLst>
              <a:gd name="adj" fmla="val 3764"/>
            </a:avLst>
          </a:prstGeom>
          <a:solidFill>
            <a:schemeClr val="lt1">
              <a:lumMod val="100000"/>
              <a:alpha val="4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sp>
        <p:nvSpPr>
          <p:cNvPr id="24" name="圆角矩形 23"/>
          <p:cNvSpPr/>
          <p:nvPr>
            <p:custDataLst>
              <p:tags r:id="rId4"/>
            </p:custDataLst>
          </p:nvPr>
        </p:nvSpPr>
        <p:spPr>
          <a:xfrm>
            <a:off x="9103043" y="2410778"/>
            <a:ext cx="8019098" cy="5785485"/>
          </a:xfrm>
          <a:prstGeom prst="roundRect">
            <a:avLst>
              <a:gd name="adj" fmla="val 3764"/>
            </a:avLst>
          </a:prstGeom>
          <a:solidFill>
            <a:schemeClr val="lt1">
              <a:lumMod val="100000"/>
            </a:schemeClr>
          </a:solidFill>
          <a:ln>
            <a:noFill/>
          </a:ln>
          <a:effectLst>
            <a:outerShdw blurRad="254000" dist="25400" dir="2700000" algn="tl" rotWithShape="0">
              <a:schemeClr val="tx1">
                <a:lumMod val="50000"/>
                <a:lumOff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sz="2700">
              <a:latin typeface="Arial" panose="020B0604020202020204" pitchFamily="34" charset="0"/>
              <a:sym typeface="+mn-lt"/>
            </a:endParaRPr>
          </a:p>
        </p:txBody>
      </p:sp>
      <p:pic>
        <p:nvPicPr>
          <p:cNvPr id="25" name="图片 24" descr="E:\MCA\Semesters\SEM_4\Seminar_Smart Monitoring Systems for Autonomous Vehicles Using IoT\ppt\all.pngall"/>
          <p:cNvPicPr>
            <a:picLocks noChangeAspect="1"/>
          </p:cNvPicPr>
          <p:nvPr>
            <p:custDataLst>
              <p:tags r:id="rId5"/>
            </p:custDataLst>
          </p:nvPr>
        </p:nvPicPr>
        <p:blipFill>
          <a:blip r:embed="rId6"/>
          <a:srcRect t="6532" b="6532"/>
          <a:stretch>
            <a:fillRect/>
          </a:stretch>
        </p:blipFill>
        <p:spPr>
          <a:xfrm>
            <a:off x="9579293" y="2860358"/>
            <a:ext cx="7067550" cy="4886325"/>
          </a:xfrm>
          <a:custGeom>
            <a:avLst/>
            <a:gdLst/>
            <a:ahLst/>
            <a:cxnLst>
              <a:cxn ang="3">
                <a:pos x="hc" y="t"/>
              </a:cxn>
              <a:cxn ang="cd2">
                <a:pos x="l" y="vc"/>
              </a:cxn>
              <a:cxn ang="cd4">
                <a:pos x="hc" y="b"/>
              </a:cxn>
              <a:cxn ang="0">
                <a:pos x="r" y="vc"/>
              </a:cxn>
            </a:cxnLst>
            <a:rect l="l" t="t" r="r" b="b"/>
            <a:pathLst>
              <a:path w="7420" h="3602">
                <a:moveTo>
                  <a:pt x="136" y="0"/>
                </a:moveTo>
                <a:lnTo>
                  <a:pt x="7284" y="0"/>
                </a:lnTo>
                <a:cubicBezTo>
                  <a:pt x="7359" y="0"/>
                  <a:pt x="7420" y="61"/>
                  <a:pt x="7420" y="136"/>
                </a:cubicBezTo>
                <a:lnTo>
                  <a:pt x="7420" y="3466"/>
                </a:lnTo>
                <a:cubicBezTo>
                  <a:pt x="7420" y="3541"/>
                  <a:pt x="7359" y="3602"/>
                  <a:pt x="7284" y="3602"/>
                </a:cubicBezTo>
                <a:lnTo>
                  <a:pt x="136" y="3602"/>
                </a:lnTo>
                <a:cubicBezTo>
                  <a:pt x="61" y="3602"/>
                  <a:pt x="0" y="3541"/>
                  <a:pt x="0" y="3466"/>
                </a:cubicBezTo>
                <a:lnTo>
                  <a:pt x="0" y="136"/>
                </a:lnTo>
                <a:cubicBezTo>
                  <a:pt x="0" y="61"/>
                  <a:pt x="61" y="0"/>
                  <a:pt x="136" y="0"/>
                </a:cubicBezTo>
                <a:close/>
              </a:path>
            </a:pathLst>
          </a:custGeom>
          <a:ln w="3175" cap="flat" cmpd="sng" algn="ctr">
            <a:solidFill>
              <a:schemeClr val="tx1">
                <a:lumMod val="40000"/>
                <a:lumOff val="60000"/>
                <a:alpha val="20000"/>
              </a:schemeClr>
            </a:solidFill>
            <a:prstDash val="solid"/>
            <a:round/>
            <a:headEnd type="none" w="med" len="med"/>
            <a:tailEnd type="none" w="med" len="med"/>
          </a:ln>
        </p:spPr>
      </p:pic>
      <p:pic>
        <p:nvPicPr>
          <p:cNvPr id="126" name="Google Shape;126;p2" descr="download (2).png"/>
          <p:cNvPicPr preferRelativeResize="0"/>
          <p:nvPr/>
        </p:nvPicPr>
        <p:blipFill rotWithShape="1">
          <a:blip r:embed="rId7"/>
          <a:srcRect/>
          <a:stretch>
            <a:fillRect/>
          </a:stretch>
        </p:blipFill>
        <p:spPr>
          <a:xfrm>
            <a:off x="14680921" y="357154"/>
            <a:ext cx="3370445" cy="1500198"/>
          </a:xfrm>
          <a:prstGeom prst="rect">
            <a:avLst/>
          </a:prstGeom>
          <a:noFill/>
          <a:ln>
            <a:noFill/>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8"/>
            <a:stretch>
              <a:fillRect l="-101089" t="2819"/>
            </a:stretch>
          </a:blipFill>
          <a:ln>
            <a:noFill/>
          </a:ln>
        </p:spPr>
      </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9"/>
            <a:stretch>
              <a:fillRect/>
            </a:stretch>
          </a:blipFill>
          <a:ln>
            <a:noFill/>
          </a:ln>
        </p:spPr>
      </p:sp>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2303145" y="4629150"/>
            <a:ext cx="6318885"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Detect nearby objects for low-speed operations like parking.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1976755" y="392557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5"/>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Ultrasonic Sensors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2303145" y="2637790"/>
            <a:ext cx="6111240" cy="95059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Provides accurate location data for navigation and route planning.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18573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4"/>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GPS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6" name="Picture 5" descr="ultrasonic sensors"/>
          <p:cNvPicPr>
            <a:picLocks noChangeAspect="1"/>
          </p:cNvPicPr>
          <p:nvPr/>
        </p:nvPicPr>
        <p:blipFill>
          <a:blip r:embed="rId10"/>
          <a:stretch>
            <a:fillRect/>
          </a:stretch>
        </p:blipFill>
        <p:spPr>
          <a:xfrm>
            <a:off x="3390900" y="7056755"/>
            <a:ext cx="4331335" cy="2937510"/>
          </a:xfrm>
          <a:prstGeom prst="rect">
            <a:avLst/>
          </a:prstGeom>
        </p:spPr>
      </p:pic>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custDataLst>
              <p:tags r:id="rId1"/>
            </p:custDataLst>
          </p:nvPr>
        </p:nvSpPr>
        <p:spPr>
          <a:xfrm>
            <a:off x="15944850" y="0"/>
            <a:ext cx="2438400" cy="10287000"/>
          </a:xfrm>
          <a:prstGeom prst="rect">
            <a:avLst/>
          </a:prstGeom>
          <a:solidFill>
            <a:srgbClr val="1C5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latin typeface="Arial" panose="020B0604020202020204" pitchFamily="34" charset="0"/>
              <a:sym typeface="Arial" panose="020B0604020202020204" pitchFamily="34" charset="0"/>
            </a:endParaRPr>
          </a:p>
        </p:txBody>
      </p:sp>
      <p:pic>
        <p:nvPicPr>
          <p:cNvPr id="126" name="Google Shape;126;p2" descr="download (2).png"/>
          <p:cNvPicPr preferRelativeResize="0"/>
          <p:nvPr/>
        </p:nvPicPr>
        <p:blipFill rotWithShape="1">
          <a:blip r:embed="rId2"/>
          <a:srcRect/>
          <a:stretch>
            <a:fillRect/>
          </a:stretch>
        </p:blipFill>
        <p:spPr>
          <a:xfrm>
            <a:off x="14680921" y="357154"/>
            <a:ext cx="3370445" cy="1500198"/>
          </a:xfrm>
          <a:prstGeom prst="rect">
            <a:avLst/>
          </a:prstGeom>
          <a:noFill/>
          <a:ln>
            <a:noFill/>
          </a:ln>
        </p:spPr>
      </p:pic>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3"/>
            <a:stretch>
              <a:fillRect l="-101089" t="2819"/>
            </a:stretch>
          </a:blipFill>
          <a:ln>
            <a:noFill/>
          </a:ln>
        </p:spPr>
      </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4"/>
            <a:stretch>
              <a:fillRect/>
            </a:stretch>
          </a:blipFill>
          <a:ln>
            <a:noFill/>
          </a:ln>
        </p:spPr>
      </p:sp>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4" name="Google Shape;109;p2"/>
          <p:cNvSpPr txBox="1"/>
          <p:nvPr/>
        </p:nvSpPr>
        <p:spPr>
          <a:xfrm>
            <a:off x="2303145" y="2637790"/>
            <a:ext cx="11102975" cy="200660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Information from all the</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sensors is analyzed by a central computer , based on the information received the software takes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a:t>
            </a:r>
            <a:r>
              <a:rPr lang="en-US" altLang="en-US" sz="2800" i="0" u="none" strike="noStrike" cap="none" dirty="0">
                <a:solidFill>
                  <a:schemeClr val="tx1"/>
                </a:solidFill>
                <a:latin typeface="Bahnschrift" panose="020B0502040204020203" charset="0"/>
                <a:cs typeface="Bahnschrift" panose="020B0502040204020203" charset="0"/>
                <a:sym typeface="Arial" panose="020B0604020202020204"/>
              </a:rPr>
              <a:t>self driving decisions such as steering , accelerator and brakes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5" name="Google Shape;109;p2"/>
          <p:cNvSpPr txBox="1"/>
          <p:nvPr/>
        </p:nvSpPr>
        <p:spPr>
          <a:xfrm>
            <a:off x="1976755" y="18573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6"/>
            </a:pPr>
            <a:r>
              <a:rPr lang="en-US" altLang="en-US" sz="3200" b="1" i="0" u="none" strike="noStrike" cap="none" dirty="0">
                <a:solidFill>
                  <a:schemeClr val="tx1"/>
                </a:solidFill>
                <a:latin typeface="Bahnschrift" panose="020B0502040204020203" charset="0"/>
                <a:cs typeface="Bahnschrift" panose="020B0502040204020203" charset="0"/>
                <a:sym typeface="Arial" panose="020B0604020202020204"/>
              </a:rPr>
              <a:t>Central Computer</a:t>
            </a:r>
            <a:endParaRPr lang="en-US"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pic>
        <p:nvPicPr>
          <p:cNvPr id="11" name="图片 42" descr="E:\MCA\Semesters\SEM_4_\Seminar_Smart Monitoring Systems for Autonomous Vehicles Using IoT\iot_img1.pngiot_img1"/>
          <p:cNvPicPr>
            <a:picLocks noChangeAspect="1"/>
          </p:cNvPicPr>
          <p:nvPr>
            <p:custDataLst>
              <p:tags r:id="rId5"/>
            </p:custDataLst>
          </p:nvPr>
        </p:nvPicPr>
        <p:blipFill rotWithShape="1">
          <a:blip r:embed="rId6">
            <a:lum bright="-6000" contrast="12000"/>
          </a:blip>
          <a:srcRect l="3048" r="3048"/>
          <a:stretch>
            <a:fillRect/>
          </a:stretch>
        </p:blipFill>
        <p:spPr>
          <a:xfrm>
            <a:off x="8842375" y="4120515"/>
            <a:ext cx="9465945" cy="6166485"/>
          </a:xfrm>
          <a:prstGeom prst="round2DiagRect">
            <a:avLst>
              <a:gd name="adj1" fmla="val 27364"/>
              <a:gd name="adj2" fmla="val 0"/>
            </a:avLst>
          </a:prstGeom>
          <a:ln w="9525" cap="flat" cmpd="sng" algn="ctr">
            <a:solidFill>
              <a:schemeClr val="dk1">
                <a:lumMod val="40000"/>
                <a:lumOff val="60000"/>
                <a:alpha val="50000"/>
              </a:schemeClr>
            </a:solidFill>
            <a:prstDash val="solid"/>
            <a:round/>
            <a:headEnd type="none" w="med" len="med"/>
            <a:tailEnd type="none" w="med" len="med"/>
          </a:ln>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2" name="Google Shape;109;p2"/>
          <p:cNvSpPr txBox="1"/>
          <p:nvPr/>
        </p:nvSpPr>
        <p:spPr>
          <a:xfrm>
            <a:off x="1976755" y="1497965"/>
            <a:ext cx="14140815" cy="127444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Technologies for Data Processing and </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Communication</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Lato" panose="020F0502020204030203"/>
              <a:buNone/>
            </a:pP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76872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Processes data close to the vehicle, reducing latency and enabling faster decisions.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Essential for tasks like obstacle avoidance and adaptive cruise control.</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306514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Edge Computing: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569210" y="6028690"/>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Provides high-speed, low-latency connectivity between vehicles and the cloud.</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Facilitates seamless V2V and V2I communication.</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532511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5G Networks: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2" name="Google Shape;109;p2"/>
          <p:cNvSpPr txBox="1"/>
          <p:nvPr/>
        </p:nvSpPr>
        <p:spPr>
          <a:xfrm>
            <a:off x="2569210" y="828865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Stores large volumes of data for analysis and long-term insights.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Enables predictive modeling for improving navigation and maintenance.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3" name="Google Shape;109;p2"/>
          <p:cNvSpPr txBox="1"/>
          <p:nvPr/>
        </p:nvSpPr>
        <p:spPr>
          <a:xfrm>
            <a:off x="1976755" y="7585075"/>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3"/>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Cloud Computing:</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11" name="Shape 111"/>
        <p:cNvGrpSpPr/>
        <p:nvPr/>
      </p:nvGrpSpPr>
      <p:grpSpPr>
        <a:xfrm>
          <a:off x="0" y="0"/>
          <a:ext cx="0" cy="0"/>
          <a:chOff x="0" y="0"/>
          <a:chExt cx="0" cy="0"/>
        </a:xfrm>
      </p:grpSpPr>
      <p:grpSp>
        <p:nvGrpSpPr>
          <p:cNvPr id="112" name="Google Shape;112;p2"/>
          <p:cNvGrpSpPr/>
          <p:nvPr/>
        </p:nvGrpSpPr>
        <p:grpSpPr>
          <a:xfrm>
            <a:off x="58517" y="-93784"/>
            <a:ext cx="1323076" cy="10380764"/>
            <a:chOff x="0" y="-19050"/>
            <a:chExt cx="812800" cy="2995200"/>
          </a:xfrm>
        </p:grpSpPr>
        <p:sp>
          <p:nvSpPr>
            <p:cNvPr id="113" name="Google Shape;113;p2"/>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sp>
        <p:sp>
          <p:nvSpPr>
            <p:cNvPr id="114" name="Google Shape;114;p2"/>
            <p:cNvSpPr txBox="1"/>
            <p:nvPr/>
          </p:nvSpPr>
          <p:spPr>
            <a:xfrm>
              <a:off x="0" y="-19050"/>
              <a:ext cx="812700" cy="2995200"/>
            </a:xfrm>
            <a:prstGeom prst="rect">
              <a:avLst/>
            </a:prstGeom>
            <a:noFill/>
            <a:ln>
              <a:noFill/>
            </a:ln>
          </p:spPr>
          <p:txBody>
            <a:bodyPr spcFirstLastPara="1" wrap="square" lIns="50800" tIns="50800" rIns="50800" bIns="50800" anchor="ctr" anchorCtr="0">
              <a:noAutofit/>
            </a:bodyPr>
            <a:lstStyle/>
            <a:p>
              <a:pPr marL="0" marR="0" lvl="0" indent="0" algn="ctr" rtl="0">
                <a:lnSpc>
                  <a:spcPct val="159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5" name="Google Shape;115;p2"/>
          <p:cNvSpPr/>
          <p:nvPr/>
        </p:nvSpPr>
        <p:spPr>
          <a:xfrm>
            <a:off x="15698916" y="8697813"/>
            <a:ext cx="2531370" cy="1458262"/>
          </a:xfrm>
          <a:custGeom>
            <a:avLst/>
            <a:gdLst/>
            <a:ahLst/>
            <a:cxnLst/>
            <a:rect l="l" t="t" r="r" b="b"/>
            <a:pathLst>
              <a:path w="3806571" h="2083232" extrusionOk="0">
                <a:moveTo>
                  <a:pt x="0" y="0"/>
                </a:moveTo>
                <a:lnTo>
                  <a:pt x="3806570" y="0"/>
                </a:lnTo>
                <a:lnTo>
                  <a:pt x="3806570" y="2083232"/>
                </a:lnTo>
                <a:lnTo>
                  <a:pt x="0" y="2083232"/>
                </a:lnTo>
                <a:lnTo>
                  <a:pt x="0" y="0"/>
                </a:lnTo>
                <a:close/>
              </a:path>
            </a:pathLst>
          </a:custGeom>
          <a:blipFill rotWithShape="1">
            <a:blip r:embed="rId1"/>
            <a:stretch>
              <a:fillRect/>
            </a:stretch>
          </a:blipFill>
          <a:ln>
            <a:noFill/>
          </a:ln>
        </p:spPr>
      </p:sp>
      <p:sp>
        <p:nvSpPr>
          <p:cNvPr id="118" name="Google Shape;118;p2"/>
          <p:cNvSpPr/>
          <p:nvPr/>
        </p:nvSpPr>
        <p:spPr>
          <a:xfrm>
            <a:off x="65314" y="-43543"/>
            <a:ext cx="1208586" cy="1541592"/>
          </a:xfrm>
          <a:custGeom>
            <a:avLst/>
            <a:gdLst/>
            <a:ahLst/>
            <a:cxnLst/>
            <a:rect l="l" t="t" r="r" b="b"/>
            <a:pathLst>
              <a:path w="3806571" h="2083232" extrusionOk="0">
                <a:moveTo>
                  <a:pt x="0" y="0"/>
                </a:moveTo>
                <a:lnTo>
                  <a:pt x="3806571" y="0"/>
                </a:lnTo>
                <a:lnTo>
                  <a:pt x="3806571" y="2083233"/>
                </a:lnTo>
                <a:lnTo>
                  <a:pt x="0" y="2083233"/>
                </a:lnTo>
                <a:lnTo>
                  <a:pt x="0" y="0"/>
                </a:lnTo>
                <a:close/>
              </a:path>
            </a:pathLst>
          </a:custGeom>
          <a:blipFill rotWithShape="1">
            <a:blip r:embed="rId2"/>
            <a:stretch>
              <a:fillRect l="-101089" t="2819"/>
            </a:stretch>
          </a:blipFill>
          <a:ln>
            <a:noFill/>
          </a:ln>
        </p:spPr>
      </p:sp>
      <p:pic>
        <p:nvPicPr>
          <p:cNvPr id="126" name="Google Shape;126;p2" descr="download (2).png"/>
          <p:cNvPicPr preferRelativeResize="0"/>
          <p:nvPr/>
        </p:nvPicPr>
        <p:blipFill rotWithShape="1">
          <a:blip r:embed="rId3"/>
          <a:srcRect/>
          <a:stretch>
            <a:fillRect/>
          </a:stretch>
        </p:blipFill>
        <p:spPr>
          <a:xfrm>
            <a:off x="14680921" y="357154"/>
            <a:ext cx="3370445" cy="1500198"/>
          </a:xfrm>
          <a:prstGeom prst="rect">
            <a:avLst/>
          </a:prstGeom>
          <a:noFill/>
          <a:ln>
            <a:noFill/>
          </a:ln>
        </p:spPr>
      </p:pic>
      <p:sp>
        <p:nvSpPr>
          <p:cNvPr id="109" name="Google Shape;109;p2"/>
          <p:cNvSpPr txBox="1"/>
          <p:nvPr/>
        </p:nvSpPr>
        <p:spPr>
          <a:xfrm>
            <a:off x="1976851" y="584989"/>
            <a:ext cx="12110100" cy="913130"/>
          </a:xfrm>
          <a:prstGeom prst="rect">
            <a:avLst/>
          </a:prstGeom>
          <a:noFill/>
          <a:ln>
            <a:noFill/>
          </a:ln>
        </p:spPr>
        <p:txBody>
          <a:bodyPr spcFirstLastPara="1" wrap="square" lIns="0" tIns="0" rIns="0" bIns="0" anchor="t" anchorCtr="0">
            <a:sp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rPr>
              <a:t>COMPONENTS OF STUDY</a:t>
            </a:r>
            <a:endParaRPr lang="en-IN" altLang="en-US" sz="6600" b="1" i="0" u="none" strike="noStrike" cap="none" dirty="0">
              <a:solidFill>
                <a:srgbClr val="385623"/>
              </a:solidFill>
              <a:latin typeface="Gabriola" panose="04040605051002020D02" charset="0"/>
              <a:cs typeface="Gabriola" panose="04040605051002020D02" charset="0"/>
              <a:sym typeface="Arial" panose="020B0604020202020204"/>
            </a:endParaRPr>
          </a:p>
        </p:txBody>
      </p:sp>
      <p:sp>
        <p:nvSpPr>
          <p:cNvPr id="5" name="Google Shape;109;p2"/>
          <p:cNvSpPr txBox="1"/>
          <p:nvPr/>
        </p:nvSpPr>
        <p:spPr>
          <a:xfrm>
            <a:off x="1976120" y="1670050"/>
            <a:ext cx="12551410" cy="916305"/>
          </a:xfrm>
          <a:prstGeom prst="rect">
            <a:avLst/>
          </a:prstGeom>
          <a:noFill/>
          <a:ln>
            <a:noFill/>
          </a:ln>
        </p:spPr>
        <p:txBody>
          <a:bodyPr spcFirstLastPara="1" wrap="square" lIns="0" tIns="0" rIns="0" bIns="0" anchor="t" anchorCtr="0">
            <a:noAutofit/>
          </a:bodyPr>
          <a:p>
            <a:pPr marL="0" marR="0" lvl="0" indent="0" algn="l" rtl="0">
              <a:lnSpc>
                <a:spcPct val="90000"/>
              </a:lnSpc>
              <a:spcBef>
                <a:spcPts val="0"/>
              </a:spcBef>
              <a:spcAft>
                <a:spcPts val="0"/>
              </a:spcAft>
              <a:buClr>
                <a:srgbClr val="385623"/>
              </a:buClr>
              <a:buSzPts val="3600"/>
              <a:buFont typeface="Lato" panose="020F0502020204030203"/>
              <a:buNone/>
            </a:pPr>
            <a:r>
              <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rPr>
              <a:t>Algorithms and Software Systems</a:t>
            </a:r>
            <a:endParaRPr lang="en-IN" altLang="en-US" sz="4400" b="1" i="0" u="none" strike="noStrike" cap="none" dirty="0">
              <a:solidFill>
                <a:srgbClr val="009551"/>
              </a:solidFill>
              <a:latin typeface="Bahnschrift" panose="020B0502040204020203" charset="0"/>
              <a:cs typeface="Bahnschrift" panose="020B0502040204020203" charset="0"/>
              <a:sym typeface="Arial" panose="020B0604020202020204"/>
            </a:endParaRPr>
          </a:p>
        </p:txBody>
      </p:sp>
      <p:sp>
        <p:nvSpPr>
          <p:cNvPr id="8" name="Google Shape;109;p2"/>
          <p:cNvSpPr txBox="1"/>
          <p:nvPr/>
        </p:nvSpPr>
        <p:spPr>
          <a:xfrm>
            <a:off x="2442210" y="348424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Perception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Detects and classifies obstacles.</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Localization</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Determines vehicle’s position in its environment.</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Planning</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Maps the safest and most efficient route.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Control</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Executes the planned actions (e.g., braking, steering).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9" name="Google Shape;109;p2"/>
          <p:cNvSpPr txBox="1"/>
          <p:nvPr/>
        </p:nvSpPr>
        <p:spPr>
          <a:xfrm>
            <a:off x="1976755" y="2586990"/>
            <a:ext cx="9964420"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Lato" panose="020F0502020204030203"/>
              <a:buAutoNum type="arabicPeriod"/>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Advanced Driver Assistance Systems (ADAS):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0" name="Google Shape;109;p2"/>
          <p:cNvSpPr txBox="1"/>
          <p:nvPr/>
        </p:nvSpPr>
        <p:spPr>
          <a:xfrm>
            <a:off x="2569210" y="6028690"/>
            <a:ext cx="11958320" cy="86550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Wingdings" panose="05000000000000000000" charset="0"/>
              <a:buChar char="Ø"/>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CNNs (Convolutional Neural Networks)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Recognizes objects from sensor data.</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11" name="Google Shape;109;p2"/>
          <p:cNvSpPr txBox="1"/>
          <p:nvPr/>
        </p:nvSpPr>
        <p:spPr>
          <a:xfrm>
            <a:off x="1976755" y="5325110"/>
            <a:ext cx="7406005" cy="703580"/>
          </a:xfrm>
          <a:prstGeom prst="rect">
            <a:avLst/>
          </a:prstGeom>
          <a:noFill/>
          <a:ln>
            <a:noFill/>
          </a:ln>
        </p:spPr>
        <p:txBody>
          <a:bodyPr spcFirstLastPara="1" wrap="square" lIns="0" tIns="0" rIns="0" bIns="0" anchor="t" anchorCtr="0">
            <a:noAutofit/>
          </a:bodyPr>
          <a:p>
            <a:pPr marL="742950" marR="0" lvl="0" indent="-742950" algn="l" rtl="0">
              <a:lnSpc>
                <a:spcPct val="90000"/>
              </a:lnSpc>
              <a:spcBef>
                <a:spcPts val="0"/>
              </a:spcBef>
              <a:spcAft>
                <a:spcPts val="0"/>
              </a:spcAft>
              <a:buClr>
                <a:srgbClr val="385623"/>
              </a:buClr>
              <a:buSzPts val="3600"/>
              <a:buFont typeface="+mj-lt"/>
              <a:buAutoNum type="arabicPeriod" startAt="2"/>
            </a:pPr>
            <a:r>
              <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rPr>
              <a:t>Machine Learning Algorithms:</a:t>
            </a:r>
            <a:endParaRPr lang="en-IN" altLang="en-US" sz="3200" b="1"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2" name="Google Shape;109;p2"/>
          <p:cNvSpPr txBox="1"/>
          <p:nvPr/>
        </p:nvSpPr>
        <p:spPr>
          <a:xfrm>
            <a:off x="2957195" y="6857365"/>
            <a:ext cx="11958320" cy="138684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Examples: HydraNet (Tesla), ChauffeurNet (Waymo), Nvidia’s self-driving software.</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3" name="Google Shape;109;p2"/>
          <p:cNvSpPr txBox="1"/>
          <p:nvPr/>
        </p:nvSpPr>
        <p:spPr>
          <a:xfrm>
            <a:off x="2569210" y="7879715"/>
            <a:ext cx="11958320" cy="865505"/>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Wingdings" panose="05000000000000000000" charset="0"/>
              <a:buChar char="Ø"/>
            </a:pPr>
            <a:r>
              <a:rPr lang="en-IN" altLang="en-US" sz="2800" b="1" i="0" u="none" strike="noStrike" cap="none" dirty="0">
                <a:solidFill>
                  <a:schemeClr val="tx1"/>
                </a:solidFill>
                <a:latin typeface="Bahnschrift" panose="020B0502040204020203" charset="0"/>
                <a:cs typeface="Bahnschrift" panose="020B0502040204020203" charset="0"/>
                <a:sym typeface="Arial" panose="020B0604020202020204"/>
              </a:rPr>
              <a:t>Data Reduction Techniques:</a:t>
            </a: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 Recognizes objects from sensor data.</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a:p>
            <a:pPr marL="0" marR="0" lvl="0" indent="0" algn="l" rtl="0">
              <a:lnSpc>
                <a:spcPct val="90000"/>
              </a:lnSpc>
              <a:spcBef>
                <a:spcPts val="0"/>
              </a:spcBef>
              <a:spcAft>
                <a:spcPts val="0"/>
              </a:spcAft>
              <a:buClr>
                <a:srgbClr val="385623"/>
              </a:buClr>
              <a:buSzPts val="3600"/>
              <a:buFont typeface="Arial" panose="020B0604020202020204" pitchFamily="34" charset="0"/>
              <a:buNone/>
            </a:pP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
        <p:nvSpPr>
          <p:cNvPr id="4" name="Google Shape;109;p2"/>
          <p:cNvSpPr txBox="1"/>
          <p:nvPr/>
        </p:nvSpPr>
        <p:spPr>
          <a:xfrm>
            <a:off x="2957195" y="8536305"/>
            <a:ext cx="11958320" cy="857250"/>
          </a:xfrm>
          <a:prstGeom prst="rect">
            <a:avLst/>
          </a:prstGeom>
          <a:noFill/>
          <a:ln>
            <a:noFill/>
          </a:ln>
        </p:spPr>
        <p:txBody>
          <a:bodyPr spcFirstLastPara="1" wrap="square" lIns="0" tIns="0" rIns="0" bIns="0" anchor="t" anchorCtr="0">
            <a:noAutofit/>
          </a:bodyPr>
          <a:p>
            <a:pPr marL="457200" marR="0" lvl="0" indent="-457200" algn="l" rtl="0">
              <a:lnSpc>
                <a:spcPct val="90000"/>
              </a:lnSpc>
              <a:spcBef>
                <a:spcPts val="0"/>
              </a:spcBef>
              <a:spcAft>
                <a:spcPts val="0"/>
              </a:spcAft>
              <a:buClr>
                <a:srgbClr val="385623"/>
              </a:buClr>
              <a:buSzPts val="3600"/>
              <a:buFont typeface="Arial" panose="020B0604020202020204" pitchFamily="34" charset="0"/>
              <a:buChar char="•"/>
            </a:pPr>
            <a:r>
              <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rPr>
              <a:t>PCA, SVM, HOG, YOLO: Simplify and classify data for quick processing.</a:t>
            </a:r>
            <a:endParaRPr lang="en-IN" altLang="en-US" sz="2800" i="0" u="none" strike="noStrike" cap="none" dirty="0">
              <a:solidFill>
                <a:schemeClr val="tx1"/>
              </a:solidFill>
              <a:latin typeface="Bahnschrift" panose="020B0502040204020203" charset="0"/>
              <a:cs typeface="Bahnschrift" panose="020B0502040204020203" charset="0"/>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BEAUTIFY_FLAG" val="#wm#"/>
  <p:tag name="KSO_WM_UNIT_VALUE" val="1032*1285"/>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8_1*d*1"/>
  <p:tag name="KSO_WM_TEMPLATE_CATEGORY" val="custom"/>
  <p:tag name="KSO_WM_TEMPLATE_INDEX" val="20238248"/>
  <p:tag name="KSO_WM_UNIT_LAYERLEVEL" val="1"/>
  <p:tag name="KSO_WM_TAG_VERSION" val="3.0"/>
  <p:tag name="KSO_WM_UNIT_LINE_FORE_SCHEMECOLOR_INDEX" val="1"/>
  <p:tag name="KSO_WM_UNIT_LINE_FILL_TYPE" val="2"/>
  <p:tag name="KSO_WM_UNIT_USESOURCEFORMAT_APPLY" val="1"/>
</p:tagLst>
</file>

<file path=ppt/tags/tag1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206_1*i*2"/>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206_1*i*3"/>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8206_1*i*4"/>
  <p:tag name="KSO_WM_TEMPLATE_CATEGORY" val="custom"/>
  <p:tag name="KSO_WM_TEMPLATE_INDEX" val="20238206"/>
  <p:tag name="KSO_WM_UNIT_LAYERLEVEL" val="1"/>
  <p:tag name="KSO_WM_TAG_VERSION" val="3.0"/>
  <p:tag name="KSO_WM_UNIT_FILL_FORE_SCHEMECOLOR_INDEX" val="14"/>
  <p:tag name="KSO_WM_UNIT_FILL_TYPE" val="1"/>
  <p:tag name="KSO_WM_UNIT_SHADOW_SCHEMECOLOR_INDEX" val="13"/>
  <p:tag name="KSO_WM_UNIT_TEXT_FILL_FORE_SCHEMECOLOR_INDEX" val="2"/>
  <p:tag name="KSO_WM_UNIT_TEXT_FILL_TYPE" val="1"/>
  <p:tag name="KSO_WM_UNIT_USESOURCEFORMAT_APPLY" val="1"/>
</p:tagLst>
</file>

<file path=ppt/tags/tag15.xml><?xml version="1.0" encoding="utf-8"?>
<p:tagLst xmlns:p="http://schemas.openxmlformats.org/presentationml/2006/main">
  <p:tag name="KSO_WM_BEAUTIFY_FLAG" val="#wm#"/>
  <p:tag name="KSO_WM_UNIT_VALUE" val="904*130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06_1*d*1"/>
  <p:tag name="KSO_WM_TEMPLATE_CATEGORY" val="custom"/>
  <p:tag name="KSO_WM_TEMPLATE_INDEX" val="20238206"/>
  <p:tag name="KSO_WM_UNIT_LAYERLEVEL" val="1"/>
  <p:tag name="KSO_WM_TAG_VERSION" val="3.0"/>
  <p:tag name="KSO_WM_UNIT_USESOURCEFORMAT_APPLY" val="1"/>
  <p:tag name="KSO_WM_UNIT_LINE_FORE_SCHEMECOLOR_INDEX" val="13"/>
  <p:tag name="KSO_WM_UNIT_LINE_FILL_TYPE" val="2"/>
</p:tagLst>
</file>

<file path=ppt/tags/tag16.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06_1*i*1"/>
  <p:tag name="KSO_WM_TEMPLATE_CATEGORY" val="custom"/>
  <p:tag name="KSO_WM_TEMPLATE_INDEX" val="20238206"/>
  <p:tag name="KSO_WM_UNIT_LAYERLEVEL" val="1"/>
  <p:tag name="KSO_WM_TAG_VERSION" val="3.0"/>
  <p:tag name="KSO_WM_UNIT_FILL_FORE_SCHEMECOLOR_INDEX" val="5"/>
  <p:tag name="KSO_WM_UNIT_FILL_TYPE" val="1"/>
  <p:tag name="KSO_WM_UNIT_TEXT_FILL_FORE_SCHEMECOLOR_INDEX" val="2"/>
  <p:tag name="KSO_WM_UNIT_TEXT_FILL_TYPE" val="1"/>
  <p:tag name="KSO_WM_UNIT_USESOURCEFORMAT_APPLY" val="1"/>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19.xml><?xml version="1.0" encoding="utf-8"?>
<p:tagLst xmlns:p="http://schemas.openxmlformats.org/presentationml/2006/main">
  <p:tag name="KSO_WM_SLIDE_ID" val="custom20238206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8206"/>
  <p:tag name="KSO_WM_SLIDE_TYPE" val="text"/>
  <p:tag name="KSO_WM_SLIDE_SUBTYPE" val="picTxt"/>
  <p:tag name="KSO_WM_SLIDE_SIZE" val="348.85*242.3"/>
  <p:tag name="KSO_WM_SLIDE_POSITION" val="78.2*225.15"/>
  <p:tag name="KSO_WM_SLIDE_LAYOUT" val="a_d_l"/>
  <p:tag name="KSO_WM_SLIDE_LAYOUT_CNT" val="1_1_1"/>
  <p:tag name="KSO_WM_SPECIAL_SOURCE" val="bdnull"/>
  <p:tag name="KSO_WM_DIAGRAM_GROUP_CODE" val="l1-1"/>
  <p:tag name="KSO_WM_SLIDE_DIAGTYPE" val="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VALUE" val="811*167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39_1*d*1"/>
  <p:tag name="KSO_WM_TEMPLATE_CATEGORY" val="custom"/>
  <p:tag name="KSO_WM_TEMPLATE_INDEX" val="20238339"/>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39_1*i*1"/>
  <p:tag name="KSO_WM_TEMPLATE_CATEGORY" val="custom"/>
  <p:tag name="KSO_WM_TEMPLATE_INDEX" val="2023833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22.xml><?xml version="1.0" encoding="utf-8"?>
<p:tagLst xmlns:p="http://schemas.openxmlformats.org/presentationml/2006/main">
  <p:tag name="KSO_WM_UNIT_ISCONTENTSTITLE" val="0"/>
  <p:tag name="KSO_WM_UNIT_ISNUMDGMTITLE" val="0"/>
  <p:tag name="KSO_WM_UNIT_NOCLEAR" val="0"/>
  <p:tag name="KSO_WM_UNIT_VALUE" val="27"/>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39"/>
  <p:tag name="KSO_WM_UNIT_ID" val="custom20238339_1*a*1"/>
  <p:tag name="KSO_WM_UNIT_PRESET_TEXT" val="The title goes here"/>
  <p:tag name="KSO_WM_UNIT_TEXT_FILL_FORE_SCHEMECOLOR_INDEX" val="2"/>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332_1*d*2"/>
  <p:tag name="KSO_WM_TEMPLATE_CATEGORY" val="custom"/>
  <p:tag name="KSO_WM_TEMPLATE_INDEX" val="20238332"/>
  <p:tag name="KSO_WM_UNIT_LAYERLEVEL" val="1"/>
  <p:tag name="KSO_WM_TAG_VERSION" val="3.0"/>
  <p:tag name="KSO_WM_BEAUTIFY_FLAG" val="#wm#"/>
  <p:tag name="KSO_WM_UNIT_TYPE" val="d"/>
  <p:tag name="KSO_WM_UNIT_INDEX" val="2"/>
  <p:tag name="KSO_WM_DIAGRAM_GROUP_CODE" val="l1-1"/>
  <p:tag name="KSO_WM_UNIT_VALUE" val="1497*1502"/>
  <p:tag name="KSO_WM_UNIT_LINE_FORE_SCHEMECOLOR_INDEX" val="13"/>
  <p:tag name="KSO_WM_UNIT_LINE_FILL_TYPE" val="2"/>
  <p:tag name="KSO_WM_UNIT_USESOURCEFORMAT_APPLY" val="1"/>
</p:tagLst>
</file>

<file path=ppt/tags/tag24.xml><?xml version="1.0" encoding="utf-8"?>
<p:tagLst xmlns:p="http://schemas.openxmlformats.org/presentationml/2006/main">
  <p:tag name="KSO_WM_UNIT_VALUE" val="989*98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7_1*d*1"/>
  <p:tag name="KSO_WM_TEMPLATE_CATEGORY" val="custom"/>
  <p:tag name="KSO_WM_TEMPLATE_INDEX" val="20238247"/>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i*1"/>
  <p:tag name="KSO_WM_TEMPLATE_CATEGORY" val="custom"/>
  <p:tag name="KSO_WM_TEMPLATE_INDEX" val="20238325"/>
  <p:tag name="KSO_WM_UNIT_LAYERLEVEL" val="1"/>
  <p:tag name="KSO_WM_TAG_VERSION" val="3.0"/>
  <p:tag name="KSO_WM_BEAUTIFY_FLAG" val="#wm#"/>
  <p:tag name="KSO_WM_UNIT_TYPE" val="i"/>
  <p:tag name="KSO_WM_UNIT_INDEX" val="1"/>
  <p:tag name="KSO_WM_UNIT_FILL_FORE_SCHEMECOLOR_INDEX" val="5"/>
  <p:tag name="KSO_WM_UNIT_FILL_TYPE" val="1"/>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8325_1*d*1"/>
  <p:tag name="KSO_WM_TEMPLATE_CATEGORY" val="custom"/>
  <p:tag name="KSO_WM_TEMPLATE_INDEX" val="20238325"/>
  <p:tag name="KSO_WM_UNIT_LAYERLEVEL" val="1"/>
  <p:tag name="KSO_WM_TAG_VERSION" val="3.0"/>
  <p:tag name="KSO_WM_BEAUTIFY_FLAG" val="#wm#"/>
  <p:tag name="KSO_WM_UNIT_VALUE" val="1299*1271"/>
  <p:tag name="KSO_WM_UNIT_TYPE" val="d"/>
  <p:tag name="KSO_WM_UNIT_INDEX" val="1"/>
  <p:tag name="KSO_WM_UNIT_LINE_FORE_SCHEMECOLOR_INDEX" val="5"/>
  <p:tag name="KSO_WM_UNIT_LINE_FILL_TYPE" val="2"/>
  <p:tag name="KSO_WM_UNIT_USESOURCEFORMAT_APPLY" val="1"/>
</p:tagLst>
</file>

<file path=ppt/tags/tag27.xml><?xml version="1.0" encoding="utf-8"?>
<p:tagLst xmlns:p="http://schemas.openxmlformats.org/presentationml/2006/main">
  <p:tag name="KSO_WM_UNIT_VALUE" val="1677*1676"/>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64_1*d*1"/>
  <p:tag name="KSO_WM_TEMPLATE_CATEGORY" val="custom"/>
  <p:tag name="KSO_WM_TEMPLATE_INDEX" val="20238264"/>
  <p:tag name="KSO_WM_UNIT_LAYERLEVEL" val="1"/>
  <p:tag name="KSO_WM_TAG_VERSION" val="3.0"/>
  <p:tag name="KSO_WM_BEAUTIFY_FLAG" val="#wm#"/>
  <p:tag name="KSO_WM_UNIT_LINE_FORE_SCHEMECOLOR_INDEX" val="13"/>
  <p:tag name="KSO_WM_UNIT_LINE_FILL_TYPE" val="2"/>
  <p:tag name="KSO_WM_UNIT_SHADOW_SCHEMECOLOR_INDEX" val="5"/>
  <p:tag name="KSO_WM_UNIT_USESOURCEFORMAT_APPLY" val="1"/>
</p:tagLst>
</file>

<file path=ppt/tags/tag28.xml><?xml version="1.0" encoding="utf-8"?>
<p:tagLst xmlns:p="http://schemas.openxmlformats.org/presentationml/2006/main">
  <p:tag name="KSO_WM_UNIT_VALUE" val="1904*25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76_1*d*1"/>
  <p:tag name="KSO_WM_TEMPLATE_CATEGORY" val="custom"/>
  <p:tag name="KSO_WM_TEMPLATE_INDEX" val="20238276"/>
  <p:tag name="KSO_WM_UNIT_LAYERLEVEL" val="1"/>
  <p:tag name="KSO_WM_TAG_VERSION" val="3.0"/>
  <p:tag name="KSO_WM_BEAUTIFY_FLAG" val="#wm#"/>
  <p:tag name="KSO_WM_UNIT_LINE_FORE_SCHEMECOLOR_INDEX" val="1"/>
  <p:tag name="KSO_WM_UNIT_LINE_FILL_TYPE" val="2"/>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custom20238232_1*d*1"/>
  <p:tag name="KSO_WM_TEMPLATE_CATEGORY" val="custom"/>
  <p:tag name="KSO_WM_TEMPLATE_INDEX" val="20238232"/>
  <p:tag name="KSO_WM_UNIT_LAYERLEVEL" val="1"/>
  <p:tag name="KSO_WM_TAG_VERSION" val="3.0"/>
  <p:tag name="KSO_WM_UNIT_VALUE" val="1204*869"/>
  <p:tag name="KSO_WM_UNIT_TYPE" val="d"/>
  <p:tag name="KSO_WM_UNIT_INDEX" val="1"/>
  <p:tag name="KSO_WM_UNIT_USESOURCEFORMAT_APPLY" val="1"/>
  <p:tag name="KSO_WM_UNIT_LINE_FORE_SCHEMECOLOR_INDEX" val="1"/>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1_1*i*1"/>
  <p:tag name="KSO_WM_TEMPLATE_CATEGORY" val="custom"/>
  <p:tag name="KSO_WM_TEMPLATE_INDEX" val="20238241"/>
  <p:tag name="KSO_WM_UNIT_LAYERLEVEL" val="1"/>
  <p:tag name="KSO_WM_TAG_VERSION" val="3.0"/>
  <p:tag name="KSO_WM_BEAUTIFY_FLAG" val="#wm#"/>
  <p:tag name="KSO_WM_UNIT_USESOURCEFORMAT_APPLY" val="1"/>
</p:tagLst>
</file>

<file path=ppt/tags/tag8.xml><?xml version="1.0" encoding="utf-8"?>
<p:tagLst xmlns:p="http://schemas.openxmlformats.org/presentationml/2006/main">
  <p:tag name="KSO_WM_UNIT_VALUE" val="855*95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41_1*d*1"/>
  <p:tag name="KSO_WM_TEMPLATE_CATEGORY" val="custom"/>
  <p:tag name="KSO_WM_TEMPLATE_INDEX" val="20238241"/>
  <p:tag name="KSO_WM_UNIT_LAYERLEVEL" val="1"/>
  <p:tag name="KSO_WM_TAG_VERSION" val="3.0"/>
  <p:tag name="KSO_WM_BEAUTIFY_FLAG" val="#wm#"/>
  <p:tag name="KSO_WM_UNIT_USESOURCEFORMAT_APPLY" val="1"/>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48_1*i*1"/>
  <p:tag name="KSO_WM_TEMPLATE_CATEGORY" val="custom"/>
  <p:tag name="KSO_WM_TEMPLATE_INDEX" val="20238248"/>
  <p:tag name="KSO_WM_UNIT_LAYERLEVEL" val="1"/>
  <p:tag name="KSO_WM_TAG_VERSION" val="3.0"/>
  <p:tag name="KSO_WM_UNIT_FILL_FORE_SCHEMECOLOR_INDEX" val="5"/>
  <p:tag name="KSO_WM_UNIT_TEXT_FILL_FORE_SCHEMECOLOR_INDEX" val="2"/>
  <p:tag name="KSO_WM_UNIT_TEXT_FILL_TYPE" val="1"/>
  <p:tag name="KSO_WM_UNIT_USESOURCEFORMAT_APPLY" val="1"/>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11854</Words>
  <Application>WPS Presentation</Application>
  <PresentationFormat/>
  <Paragraphs>392</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SimSun</vt:lpstr>
      <vt:lpstr>Wingdings</vt:lpstr>
      <vt:lpstr>Arial</vt:lpstr>
      <vt:lpstr>Calibri</vt:lpstr>
      <vt:lpstr>Gabriola</vt:lpstr>
      <vt:lpstr>Lato</vt:lpstr>
      <vt:lpstr>Bahnschrift</vt:lpstr>
      <vt:lpstr>Wingdings</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Anshad Muhammad ansha</cp:lastModifiedBy>
  <cp:revision>155</cp:revision>
  <dcterms:created xsi:type="dcterms:W3CDTF">2024-11-17T05:38:00Z</dcterms:created>
  <dcterms:modified xsi:type="dcterms:W3CDTF">2024-11-25T17:55:44Z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FD16DC6770634556B90309F4F85649D8_12</vt:lpwstr>
  </property>
  <property fmtid="{D5CDD505-2E9C-101B-9397-08002B2CF9AE}" pid="3" name="KSOProductBuildVer">
    <vt:lpwstr>1033-12.2.0.18911</vt:lpwstr>
  </property>
</Properties>
</file>